
<file path=[Content_Types].xml><?xml version="1.0" encoding="utf-8"?>
<Types xmlns="http://schemas.openxmlformats.org/package/2006/content-types">
  <Default Extension="1" ContentType="image/jpeg"/>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65" r:id="rId5"/>
    <p:sldId id="266" r:id="rId6"/>
    <p:sldId id="267" r:id="rId7"/>
    <p:sldId id="259" r:id="rId8"/>
    <p:sldId id="260" r:id="rId9"/>
    <p:sldId id="268" r:id="rId10"/>
    <p:sldId id="269" r:id="rId11"/>
    <p:sldId id="270" r:id="rId12"/>
    <p:sldId id="271" r:id="rId13"/>
    <p:sldId id="272" r:id="rId14"/>
    <p:sldId id="273" r:id="rId15"/>
    <p:sldId id="274" r:id="rId16"/>
    <p:sldId id="275" r:id="rId17"/>
    <p:sldId id="276" r:id="rId18"/>
    <p:sldId id="277" r:id="rId19"/>
    <p:sldId id="280" r:id="rId20"/>
    <p:sldId id="281" r:id="rId21"/>
    <p:sldId id="264" r:id="rId22"/>
    <p:sldId id="263" r:id="rId23"/>
  </p:sldIdLst>
  <p:sldSz cx="14630400" cy="8229600"/>
  <p:notesSz cx="8229600" cy="14630400"/>
  <p:embeddedFontLst>
    <p:embeddedFont>
      <p:font typeface="DM Sans" pitchFamily="2" charset="0"/>
      <p:regular r:id="rId25"/>
      <p:bold r:id="rId26"/>
      <p:italic r:id="rId27"/>
      <p:boldItalic r:id="rId28"/>
    </p:embeddedFont>
    <p:embeddedFont>
      <p:font typeface="DM Sans Bold" charset="0"/>
      <p:bold r:id="rId29"/>
    </p:embeddedFont>
    <p:embeddedFont>
      <p:font typeface="Gelasio" panose="020B0604020202020204" charset="0"/>
      <p:regular r:id="rId30"/>
    </p:embeddedFont>
    <p:embeddedFont>
      <p:font typeface="PT Serif" panose="020A0603040505020204" pitchFamily="18"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500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A92D6-B138-1575-0664-8C5450C2E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60924-73C7-1F10-8C35-9BE713701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C6B63-AFBD-3D78-E023-88CF21C4B0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63770C-300E-AF85-741B-B190DC8C3B09}"/>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345351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FA36D-7A06-D582-A3CD-13EA4B8FD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4F991-D615-7FDA-A23C-D41AE3F965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55996-F3BE-6B6F-3842-7A945EC1A6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E65D1C-5988-46E7-A3A4-71019E50B72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23395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2F45B-1F1F-4236-D9DD-ABB917329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876F-BA38-DED7-A0EB-D5C7EA8E9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282BE-4D11-8CB4-56DF-0A4AAA807B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43FBDE-8500-D5F9-A107-2EB08FEACED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16384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D1157-48D1-8E6E-CE6D-4524ADA60D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6261B3-BE73-E056-D8FF-CA0D13517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733344-0F6F-0579-FBD1-B7B7A406B7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9AE3D6-05D2-D883-896C-A57AE5AC9E52}"/>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44161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3DE4F-15AD-7F3B-A0D4-AF4C3485C6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C87B5-6444-F23D-4531-518353819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9D42CC-3F55-27BC-EB83-7E8AB1EFA4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74699D-B41B-4FFB-795D-FDC1C9B1258F}"/>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602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hyperlink" Target="https://www.rawpixel.com/image/517813/free-illustration-vector-coming-soon-opening-soon-announcement" TargetMode="External"/><Relationship Id="rId4" Type="http://schemas.openxmlformats.org/officeDocument/2006/relationships/image" Target="../media/image27.1"/></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333506"/>
            <a:ext cx="4919305" cy="3562469"/>
          </a:xfrm>
          <a:prstGeom prst="rect">
            <a:avLst/>
          </a:prstGeom>
        </p:spPr>
      </p:pic>
      <p:sp>
        <p:nvSpPr>
          <p:cNvPr id="4" name="Text 0"/>
          <p:cNvSpPr/>
          <p:nvPr/>
        </p:nvSpPr>
        <p:spPr>
          <a:xfrm>
            <a:off x="6280190" y="657344"/>
            <a:ext cx="7556421" cy="4108133"/>
          </a:xfrm>
          <a:prstGeom prst="rect">
            <a:avLst/>
          </a:prstGeom>
          <a:noFill/>
          <a:ln/>
        </p:spPr>
        <p:txBody>
          <a:bodyPr wrap="square" lIns="0" tIns="0" rIns="0" bIns="0" rtlCol="0" anchor="t"/>
          <a:lstStyle/>
          <a:p>
            <a:pPr marL="0" indent="0">
              <a:lnSpc>
                <a:spcPts val="8050"/>
              </a:lnSpc>
              <a:buNone/>
            </a:pPr>
            <a:r>
              <a:rPr lang="en-US" sz="6450" dirty="0">
                <a:solidFill>
                  <a:srgbClr val="020202"/>
                </a:solidFill>
                <a:latin typeface="PT Serif" pitchFamily="34" charset="0"/>
                <a:ea typeface="PT Serif" pitchFamily="34" charset="-122"/>
                <a:cs typeface="PT Serif" pitchFamily="34" charset="-120"/>
              </a:rPr>
              <a:t>Employee Attrition: Understanding and Addressing the Challenge</a:t>
            </a:r>
            <a:endParaRPr lang="en-US" sz="6450" dirty="0"/>
          </a:p>
        </p:txBody>
      </p:sp>
      <p:sp>
        <p:nvSpPr>
          <p:cNvPr id="5" name="Text 1"/>
          <p:cNvSpPr/>
          <p:nvPr/>
        </p:nvSpPr>
        <p:spPr>
          <a:xfrm>
            <a:off x="6280190" y="510563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Employee attrition is a significant challenge for organizations of all sizes. It can lead to decreased productivity, higher costs, and a loss of valuable knowledge and experience. Understanding the causes, measuring the impact, and implementing strategies to mitigate attrition is crucial for long-term success.</a:t>
            </a:r>
            <a:endParaRPr lang="en-US" sz="1750" dirty="0"/>
          </a:p>
        </p:txBody>
      </p:sp>
      <p:sp>
        <p:nvSpPr>
          <p:cNvPr id="6" name="Shape 2"/>
          <p:cNvSpPr/>
          <p:nvPr/>
        </p:nvSpPr>
        <p:spPr>
          <a:xfrm>
            <a:off x="6280190" y="7192208"/>
            <a:ext cx="362903" cy="362903"/>
          </a:xfrm>
          <a:prstGeom prst="roundRect">
            <a:avLst>
              <a:gd name="adj" fmla="val 25194296"/>
            </a:avLst>
          </a:prstGeom>
          <a:noFill/>
          <a:ln w="7620">
            <a:solidFill>
              <a:srgbClr val="FFFFFF"/>
            </a:solidFill>
            <a:prstDash val="solid"/>
          </a:ln>
        </p:spPr>
      </p:sp>
      <p:sp>
        <p:nvSpPr>
          <p:cNvPr id="8" name="Text 3"/>
          <p:cNvSpPr/>
          <p:nvPr/>
        </p:nvSpPr>
        <p:spPr>
          <a:xfrm>
            <a:off x="6756440" y="7175302"/>
            <a:ext cx="1902023" cy="396835"/>
          </a:xfrm>
          <a:prstGeom prst="rect">
            <a:avLst/>
          </a:prstGeom>
          <a:noFill/>
          <a:ln/>
        </p:spPr>
        <p:txBody>
          <a:bodyPr wrap="none" lIns="0" tIns="0" rIns="0" bIns="0" rtlCol="0" anchor="t"/>
          <a:lstStyle/>
          <a:p>
            <a:pPr marL="0" indent="0" algn="l">
              <a:lnSpc>
                <a:spcPts val="3100"/>
              </a:lnSpc>
              <a:buNone/>
            </a:pPr>
            <a:r>
              <a:rPr lang="en-US" sz="2200" b="1" dirty="0">
                <a:solidFill>
                  <a:srgbClr val="383838"/>
                </a:solidFill>
                <a:latin typeface="DM Sans Bold" pitchFamily="34" charset="0"/>
                <a:ea typeface="DM Sans Bold" pitchFamily="34" charset="-122"/>
                <a:cs typeface="DM Sans Bold" pitchFamily="34" charset="-120"/>
              </a:rPr>
              <a:t>by Aditi Kolhe  &amp; Prachi </a:t>
            </a:r>
            <a:r>
              <a:rPr lang="en-US" sz="2200" b="1" dirty="0" err="1">
                <a:solidFill>
                  <a:srgbClr val="383838"/>
                </a:solidFill>
                <a:latin typeface="DM Sans Bold" pitchFamily="34" charset="0"/>
                <a:ea typeface="DM Sans Bold" pitchFamily="34" charset="-122"/>
                <a:cs typeface="DM Sans Bold" pitchFamily="34" charset="-120"/>
              </a:rPr>
              <a:t>Shewale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2A521-5DA6-9BBF-37B1-8032C31C8230}"/>
              </a:ext>
            </a:extLst>
          </p:cNvPr>
          <p:cNvPicPr>
            <a:picLocks noChangeAspect="1"/>
          </p:cNvPicPr>
          <p:nvPr/>
        </p:nvPicPr>
        <p:blipFill>
          <a:blip r:embed="rId2"/>
          <a:stretch>
            <a:fillRect/>
          </a:stretch>
        </p:blipFill>
        <p:spPr>
          <a:xfrm>
            <a:off x="667171" y="461431"/>
            <a:ext cx="5824740" cy="6236220"/>
          </a:xfrm>
          <a:prstGeom prst="rect">
            <a:avLst/>
          </a:prstGeom>
        </p:spPr>
      </p:pic>
      <p:sp>
        <p:nvSpPr>
          <p:cNvPr id="5" name="Rectangle 1">
            <a:extLst>
              <a:ext uri="{FF2B5EF4-FFF2-40B4-BE49-F238E27FC236}">
                <a16:creationId xmlns:a16="http://schemas.microsoft.com/office/drawing/2014/main" id="{984A3D1B-19B5-80CF-5B56-4487E7BEEF77}"/>
              </a:ext>
            </a:extLst>
          </p:cNvPr>
          <p:cNvSpPr>
            <a:spLocks noChangeArrowheads="1"/>
          </p:cNvSpPr>
          <p:nvPr/>
        </p:nvSpPr>
        <p:spPr bwMode="auto">
          <a:xfrm>
            <a:off x="7226121" y="948329"/>
            <a:ext cx="6253211"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is a </a:t>
            </a:r>
            <a:r>
              <a:rPr kumimoji="0" lang="en-US" altLang="en-US" sz="1800" b="1" i="0" u="none" strike="noStrike" cap="none" normalizeH="0" baseline="0" dirty="0">
                <a:ln>
                  <a:noFill/>
                </a:ln>
                <a:solidFill>
                  <a:schemeClr val="tx1"/>
                </a:solidFill>
                <a:effectLst/>
                <a:latin typeface="Arial" panose="020B0604020202020204" pitchFamily="34" charset="0"/>
              </a:rPr>
              <a:t>confusion matrix</a:t>
            </a:r>
            <a:r>
              <a:rPr kumimoji="0" lang="en-US" altLang="en-US" sz="1800" b="0" i="0" u="none" strike="noStrike" cap="none" normalizeH="0" baseline="0" dirty="0">
                <a:ln>
                  <a:noFill/>
                </a:ln>
                <a:solidFill>
                  <a:schemeClr val="tx1"/>
                </a:solidFill>
                <a:effectLst/>
                <a:latin typeface="Arial" panose="020B0604020202020204" pitchFamily="34" charset="0"/>
              </a:rPr>
              <a:t> for a </a:t>
            </a:r>
            <a:r>
              <a:rPr kumimoji="0" lang="en-US" altLang="en-US" sz="1800" b="0" i="0" u="none" strike="noStrike" cap="none" normalizeH="0" baseline="0" dirty="0" err="1">
                <a:ln>
                  <a:noFill/>
                </a:ln>
                <a:solidFill>
                  <a:schemeClr val="tx1"/>
                </a:solidFill>
                <a:effectLst/>
                <a:latin typeface="Arial" panose="020B0604020202020204" pitchFamily="34" charset="0"/>
              </a:rPr>
              <a:t>DecisionTreeClassifier</a:t>
            </a:r>
            <a:r>
              <a:rPr kumimoji="0" lang="en-US" altLang="en-US" sz="1800" b="0" i="0" u="none" strike="noStrike" cap="none" normalizeH="0" baseline="0" dirty="0">
                <a:ln>
                  <a:noFill/>
                </a:ln>
                <a:solidFill>
                  <a:schemeClr val="tx1"/>
                </a:solidFill>
                <a:effectLst/>
                <a:latin typeface="Arial" panose="020B0604020202020204" pitchFamily="34" charset="0"/>
              </a:rPr>
              <a:t>, which summarizes the performance of a binary classification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Top-left (209)</a:t>
            </a:r>
            <a:r>
              <a:rPr kumimoji="0" lang="en-US" altLang="en-US" sz="1800" b="0" i="0" u="none" strike="noStrike" cap="none" normalizeH="0" baseline="0" dirty="0">
                <a:ln>
                  <a:noFill/>
                </a:ln>
                <a:solidFill>
                  <a:schemeClr val="tx1"/>
                </a:solidFill>
                <a:effectLst/>
                <a:latin typeface="Arial" panose="020B0604020202020204" pitchFamily="34" charset="0"/>
              </a:rPr>
              <a:t>: True Negatives (correctly predicted 0s)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Top-right (38)</a:t>
            </a:r>
            <a:r>
              <a:rPr kumimoji="0" lang="en-US" altLang="en-US" sz="1800" b="0" i="0" u="none" strike="noStrike" cap="none" normalizeH="0" baseline="0" dirty="0">
                <a:ln>
                  <a:noFill/>
                </a:ln>
                <a:solidFill>
                  <a:schemeClr val="tx1"/>
                </a:solidFill>
                <a:effectLst/>
                <a:latin typeface="Arial" panose="020B0604020202020204" pitchFamily="34" charset="0"/>
              </a:rPr>
              <a:t>: False Positives (predicted 1 but actual 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Bottom-left (30)</a:t>
            </a:r>
            <a:r>
              <a:rPr kumimoji="0" lang="en-US" altLang="en-US" sz="1800" b="0" i="0" u="none" strike="noStrike" cap="none" normalizeH="0" baseline="0" dirty="0">
                <a:ln>
                  <a:noFill/>
                </a:ln>
                <a:solidFill>
                  <a:schemeClr val="tx1"/>
                </a:solidFill>
                <a:effectLst/>
                <a:latin typeface="Arial" panose="020B0604020202020204" pitchFamily="34" charset="0"/>
              </a:rPr>
              <a:t>: False Negatives (predicted 0 but actual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Bottom-right (17)</a:t>
            </a:r>
            <a:r>
              <a:rPr kumimoji="0" lang="en-US" altLang="en-US" sz="1800" b="0" i="0" u="none" strike="noStrike" cap="none" normalizeH="0" baseline="0" dirty="0">
                <a:ln>
                  <a:noFill/>
                </a:ln>
                <a:solidFill>
                  <a:schemeClr val="tx1"/>
                </a:solidFill>
                <a:effectLst/>
                <a:latin typeface="Arial" panose="020B0604020202020204" pitchFamily="34" charset="0"/>
              </a:rPr>
              <a:t>: True Positives (correctly predicted 1s)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Key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model performs well in identifying class 0 but struggles with class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False negatives (30)</a:t>
            </a:r>
            <a:r>
              <a:rPr kumimoji="0" lang="en-US" altLang="en-US" sz="1800" b="0" i="0" u="none" strike="noStrike" cap="none" normalizeH="0" baseline="0" dirty="0">
                <a:ln>
                  <a:noFill/>
                </a:ln>
                <a:solidFill>
                  <a:schemeClr val="tx1"/>
                </a:solidFill>
                <a:effectLst/>
                <a:latin typeface="Arial" panose="020B0604020202020204" pitchFamily="34" charset="0"/>
              </a:rPr>
              <a:t> are higher than </a:t>
            </a:r>
            <a:r>
              <a:rPr kumimoji="0" lang="en-US" altLang="en-US" sz="1800" b="1" i="0" u="none" strike="noStrike" cap="none" normalizeH="0" baseline="0" dirty="0">
                <a:ln>
                  <a:noFill/>
                </a:ln>
                <a:solidFill>
                  <a:schemeClr val="tx1"/>
                </a:solidFill>
                <a:effectLst/>
                <a:latin typeface="Arial" panose="020B0604020202020204" pitchFamily="34" charset="0"/>
              </a:rPr>
              <a:t>true positives (17)</a:t>
            </a:r>
            <a:r>
              <a:rPr kumimoji="0" lang="en-US" altLang="en-US" sz="1800" b="0" i="0" u="none" strike="noStrike" cap="none" normalizeH="0" baseline="0" dirty="0">
                <a:ln>
                  <a:noFill/>
                </a:ln>
                <a:solidFill>
                  <a:schemeClr val="tx1"/>
                </a:solidFill>
                <a:effectLst/>
                <a:latin typeface="Arial" panose="020B0604020202020204" pitchFamily="34" charset="0"/>
              </a:rPr>
              <a:t>, indicating poor performance in detecting class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could benefit from tuning or rebalancing if predicting class 1 is important.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5554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6805E-D970-9E9E-853F-FF9D87EC04D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2D829D4-D10E-C570-B988-D0B230D36762}"/>
              </a:ext>
            </a:extLst>
          </p:cNvPr>
          <p:cNvSpPr/>
          <p:nvPr/>
        </p:nvSpPr>
        <p:spPr>
          <a:xfrm>
            <a:off x="711928" y="504862"/>
            <a:ext cx="11617523" cy="744260"/>
          </a:xfrm>
          <a:prstGeom prst="rect">
            <a:avLst/>
          </a:prstGeom>
          <a:noFill/>
          <a:ln/>
        </p:spPr>
        <p:txBody>
          <a:bodyPr wrap="none" lIns="0" tIns="0" rIns="0" bIns="0" rtlCol="0" anchor="t"/>
          <a:lstStyle/>
          <a:p>
            <a:pPr algn="ctr">
              <a:lnSpc>
                <a:spcPts val="2450"/>
              </a:lnSpc>
            </a:pPr>
            <a:r>
              <a:rPr lang="en-US" sz="3200" b="1" i="0" dirty="0">
                <a:solidFill>
                  <a:srgbClr val="202214"/>
                </a:solidFill>
                <a:effectLst/>
                <a:latin typeface="Inter"/>
              </a:rPr>
              <a:t>Model Building without doing any feature selection </a:t>
            </a:r>
          </a:p>
          <a:p>
            <a:pPr algn="ctr">
              <a:lnSpc>
                <a:spcPts val="2450"/>
              </a:lnSpc>
            </a:pPr>
            <a:r>
              <a:rPr lang="en-US" sz="3200" b="1" i="0" dirty="0">
                <a:solidFill>
                  <a:srgbClr val="202214"/>
                </a:solidFill>
                <a:effectLst/>
                <a:latin typeface="Inter"/>
              </a:rPr>
              <a:t>and balancing the dataset</a:t>
            </a:r>
          </a:p>
        </p:txBody>
      </p:sp>
      <p:sp>
        <p:nvSpPr>
          <p:cNvPr id="3" name="Text 1">
            <a:extLst>
              <a:ext uri="{FF2B5EF4-FFF2-40B4-BE49-F238E27FC236}">
                <a16:creationId xmlns:a16="http://schemas.microsoft.com/office/drawing/2014/main" id="{20C737B1-FFBD-89C6-9DE9-95EAB4CAF1DB}"/>
              </a:ext>
            </a:extLst>
          </p:cNvPr>
          <p:cNvSpPr/>
          <p:nvPr/>
        </p:nvSpPr>
        <p:spPr>
          <a:xfrm>
            <a:off x="793790" y="2982516"/>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4" name="Text 2">
            <a:extLst>
              <a:ext uri="{FF2B5EF4-FFF2-40B4-BE49-F238E27FC236}">
                <a16:creationId xmlns:a16="http://schemas.microsoft.com/office/drawing/2014/main" id="{4B4A52CC-4A7F-EA0D-192E-E2CBA42B1F96}"/>
              </a:ext>
            </a:extLst>
          </p:cNvPr>
          <p:cNvSpPr/>
          <p:nvPr/>
        </p:nvSpPr>
        <p:spPr>
          <a:xfrm>
            <a:off x="793790"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5" name="Text 3">
            <a:extLst>
              <a:ext uri="{FF2B5EF4-FFF2-40B4-BE49-F238E27FC236}">
                <a16:creationId xmlns:a16="http://schemas.microsoft.com/office/drawing/2014/main" id="{F26ADC86-6C4D-2D30-39DA-16910D411C72}"/>
              </a:ext>
            </a:extLst>
          </p:cNvPr>
          <p:cNvSpPr/>
          <p:nvPr/>
        </p:nvSpPr>
        <p:spPr>
          <a:xfrm>
            <a:off x="793790"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6" name="Text 4">
            <a:extLst>
              <a:ext uri="{FF2B5EF4-FFF2-40B4-BE49-F238E27FC236}">
                <a16:creationId xmlns:a16="http://schemas.microsoft.com/office/drawing/2014/main" id="{2B02D056-9F80-3814-1306-F0B6274D920D}"/>
              </a:ext>
            </a:extLst>
          </p:cNvPr>
          <p:cNvSpPr/>
          <p:nvPr/>
        </p:nvSpPr>
        <p:spPr>
          <a:xfrm>
            <a:off x="5332928"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7" name="Text 5">
            <a:extLst>
              <a:ext uri="{FF2B5EF4-FFF2-40B4-BE49-F238E27FC236}">
                <a16:creationId xmlns:a16="http://schemas.microsoft.com/office/drawing/2014/main" id="{D00D2197-CD8F-0638-0C0E-531B9F89CAAD}"/>
              </a:ext>
            </a:extLst>
          </p:cNvPr>
          <p:cNvSpPr/>
          <p:nvPr/>
        </p:nvSpPr>
        <p:spPr>
          <a:xfrm>
            <a:off x="5332928"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 6">
            <a:extLst>
              <a:ext uri="{FF2B5EF4-FFF2-40B4-BE49-F238E27FC236}">
                <a16:creationId xmlns:a16="http://schemas.microsoft.com/office/drawing/2014/main" id="{0F9DEA7F-1861-F588-9603-2E9CACA469A4}"/>
              </a:ext>
            </a:extLst>
          </p:cNvPr>
          <p:cNvSpPr/>
          <p:nvPr/>
        </p:nvSpPr>
        <p:spPr>
          <a:xfrm>
            <a:off x="9872067"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9" name="Text 7">
            <a:extLst>
              <a:ext uri="{FF2B5EF4-FFF2-40B4-BE49-F238E27FC236}">
                <a16:creationId xmlns:a16="http://schemas.microsoft.com/office/drawing/2014/main" id="{EC97EF36-1AE0-2CB3-60DE-56A0A4B4898D}"/>
              </a:ext>
            </a:extLst>
          </p:cNvPr>
          <p:cNvSpPr/>
          <p:nvPr/>
        </p:nvSpPr>
        <p:spPr>
          <a:xfrm>
            <a:off x="9872067" y="4789170"/>
            <a:ext cx="3978116" cy="1451610"/>
          </a:xfrm>
          <a:prstGeom prst="rect">
            <a:avLst/>
          </a:prstGeom>
          <a:noFill/>
          <a:ln/>
        </p:spPr>
        <p:txBody>
          <a:bodyPr wrap="square" lIns="0" tIns="0" rIns="0" bIns="0" rtlCol="0" anchor="t"/>
          <a:lstStyle/>
          <a:p>
            <a:pPr marL="0" indent="0">
              <a:lnSpc>
                <a:spcPts val="2850"/>
              </a:lnSpc>
              <a:buNone/>
            </a:pPr>
            <a:r>
              <a:rPr lang="en-US" sz="1750" dirty="0"/>
              <a:t>   </a:t>
            </a:r>
          </a:p>
        </p:txBody>
      </p:sp>
      <p:sp>
        <p:nvSpPr>
          <p:cNvPr id="19" name="TextBox 18">
            <a:extLst>
              <a:ext uri="{FF2B5EF4-FFF2-40B4-BE49-F238E27FC236}">
                <a16:creationId xmlns:a16="http://schemas.microsoft.com/office/drawing/2014/main" id="{1D624755-4D2D-3AA7-2FF1-CB5AB7FBF630}"/>
              </a:ext>
            </a:extLst>
          </p:cNvPr>
          <p:cNvSpPr txBox="1"/>
          <p:nvPr/>
        </p:nvSpPr>
        <p:spPr>
          <a:xfrm>
            <a:off x="14961754" y="5840699"/>
            <a:ext cx="2484672" cy="4066390"/>
          </a:xfrm>
          <a:prstGeom prst="rect">
            <a:avLst/>
          </a:prstGeom>
          <a:noFill/>
        </p:spPr>
        <p:txBody>
          <a:bodyPr wrap="square" rtlCol="0">
            <a:spAutoFit/>
          </a:bodyPr>
          <a:lstStyle/>
          <a:p>
            <a:endParaRPr lang="en-IN" dirty="0"/>
          </a:p>
        </p:txBody>
      </p:sp>
      <p:pic>
        <p:nvPicPr>
          <p:cNvPr id="11" name="Picture 10">
            <a:extLst>
              <a:ext uri="{FF2B5EF4-FFF2-40B4-BE49-F238E27FC236}">
                <a16:creationId xmlns:a16="http://schemas.microsoft.com/office/drawing/2014/main" id="{87213970-6067-E256-B806-E10883F352FF}"/>
              </a:ext>
            </a:extLst>
          </p:cNvPr>
          <p:cNvPicPr>
            <a:picLocks noChangeAspect="1"/>
          </p:cNvPicPr>
          <p:nvPr/>
        </p:nvPicPr>
        <p:blipFill>
          <a:blip r:embed="rId3"/>
          <a:srcRect l="21774" t="53252" r="43043" b="20054"/>
          <a:stretch/>
        </p:blipFill>
        <p:spPr>
          <a:xfrm>
            <a:off x="222209" y="1951463"/>
            <a:ext cx="5554123" cy="37317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Rectangle 1">
            <a:extLst>
              <a:ext uri="{FF2B5EF4-FFF2-40B4-BE49-F238E27FC236}">
                <a16:creationId xmlns:a16="http://schemas.microsoft.com/office/drawing/2014/main" id="{5DEC7A91-D572-7B3E-12A9-DCE6A030DF0B}"/>
              </a:ext>
            </a:extLst>
          </p:cNvPr>
          <p:cNvSpPr>
            <a:spLocks noChangeArrowheads="1"/>
          </p:cNvSpPr>
          <p:nvPr/>
        </p:nvSpPr>
        <p:spPr bwMode="auto">
          <a:xfrm>
            <a:off x="6657279" y="2161025"/>
            <a:ext cx="655691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rPr>
              <a:t>RandomForestClassifier</a:t>
            </a:r>
            <a:r>
              <a:rPr kumimoji="0" lang="en-US" altLang="en-US" sz="2000" b="1" i="0" u="none" strike="noStrike" cap="none" normalizeH="0" baseline="0" dirty="0">
                <a:ln>
                  <a:noFill/>
                </a:ln>
                <a:solidFill>
                  <a:schemeClr val="tx1"/>
                </a:solidFill>
                <a:effectLst/>
                <a:latin typeface="Arial" panose="020B0604020202020204" pitchFamily="34" charset="0"/>
              </a:rPr>
              <a:t> Interpretation: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Class 0</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F1-score: 0.91 – Performs well.</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Class 1</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F1-score: 0.14 – Struggles with many false negatives.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Accuracy</a:t>
            </a:r>
            <a:r>
              <a:rPr kumimoji="0" lang="en-US" altLang="en-US" sz="1800" b="0" i="0" u="none" strike="noStrike" cap="none" normalizeH="0" baseline="0" dirty="0">
                <a:ln>
                  <a:noFill/>
                </a:ln>
                <a:solidFill>
                  <a:schemeClr val="tx1"/>
                </a:solidFill>
                <a:effectLst/>
                <a:latin typeface="Arial" panose="020B0604020202020204" pitchFamily="34" charset="0"/>
              </a:rPr>
              <a:t>: 83%</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model favors class 0, performing poorly on class 1. Consider class balancing or hyperparameter tuning for improvement.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4360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D8E83-6A04-2BDE-DB64-2AA6EE64C9D7}"/>
              </a:ext>
            </a:extLst>
          </p:cNvPr>
          <p:cNvPicPr>
            <a:picLocks noChangeAspect="1"/>
          </p:cNvPicPr>
          <p:nvPr/>
        </p:nvPicPr>
        <p:blipFill>
          <a:blip r:embed="rId2"/>
          <a:stretch>
            <a:fillRect/>
          </a:stretch>
        </p:blipFill>
        <p:spPr>
          <a:xfrm>
            <a:off x="354938" y="416827"/>
            <a:ext cx="5824740" cy="6236220"/>
          </a:xfrm>
          <a:prstGeom prst="rect">
            <a:avLst/>
          </a:prstGeom>
        </p:spPr>
      </p:pic>
      <p:sp>
        <p:nvSpPr>
          <p:cNvPr id="4" name="TextBox 3">
            <a:extLst>
              <a:ext uri="{FF2B5EF4-FFF2-40B4-BE49-F238E27FC236}">
                <a16:creationId xmlns:a16="http://schemas.microsoft.com/office/drawing/2014/main" id="{D8C6BE4E-3704-D86A-4A88-C9B20E643F6E}"/>
              </a:ext>
            </a:extLst>
          </p:cNvPr>
          <p:cNvSpPr txBox="1"/>
          <p:nvPr/>
        </p:nvSpPr>
        <p:spPr>
          <a:xfrm>
            <a:off x="6869150" y="1170878"/>
            <a:ext cx="6713035" cy="4247317"/>
          </a:xfrm>
          <a:prstGeom prst="rect">
            <a:avLst/>
          </a:prstGeom>
          <a:noFill/>
        </p:spPr>
        <p:txBody>
          <a:bodyPr wrap="square" rtlCol="0">
            <a:spAutoFit/>
          </a:bodyPr>
          <a:lstStyle/>
          <a:p>
            <a:r>
              <a:rPr lang="en-US" dirty="0"/>
              <a:t>The graph you provided is a confusion matrix for a **</a:t>
            </a:r>
            <a:r>
              <a:rPr lang="en-US" dirty="0" err="1"/>
              <a:t>RandomForestClassifier</a:t>
            </a:r>
            <a:r>
              <a:rPr lang="en-US" dirty="0"/>
              <a:t>**. </a:t>
            </a:r>
          </a:p>
          <a:p>
            <a:endParaRPr lang="en-US" dirty="0"/>
          </a:p>
          <a:p>
            <a:r>
              <a:rPr lang="en-US" dirty="0"/>
              <a:t>- **True Negatives (0,0)**: 241 instances were correctly predicted as class 0.</a:t>
            </a:r>
          </a:p>
          <a:p>
            <a:r>
              <a:rPr lang="en-US" dirty="0"/>
              <a:t>- **False Positives (0,1)**: 6 instances were incorrectly predicted as class 1, but they belong to class 0.</a:t>
            </a:r>
          </a:p>
          <a:p>
            <a:r>
              <a:rPr lang="en-US" dirty="0"/>
              <a:t>- **False Negatives (1,0)**: 43 instances were incorrectly predicted as class 0, but they belong to class 1.</a:t>
            </a:r>
          </a:p>
          <a:p>
            <a:r>
              <a:rPr lang="en-US" dirty="0"/>
              <a:t>- **True Positives (1,1)**: 4 instances were correctly predicted as class 1.</a:t>
            </a:r>
          </a:p>
          <a:p>
            <a:endParaRPr lang="en-US" dirty="0"/>
          </a:p>
          <a:p>
            <a:r>
              <a:rPr lang="en-US" dirty="0"/>
              <a:t>The classifier shows strong performance in predicting class 0 but struggles more with class 1, indicating some imbalance or difficulty in distinguishing class 1 correctly.</a:t>
            </a:r>
            <a:endParaRPr lang="en-IN" dirty="0"/>
          </a:p>
        </p:txBody>
      </p:sp>
    </p:spTree>
    <p:extLst>
      <p:ext uri="{BB962C8B-B14F-4D97-AF65-F5344CB8AC3E}">
        <p14:creationId xmlns:p14="http://schemas.microsoft.com/office/powerpoint/2010/main" val="394047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D2CD7-AF69-F922-B6EF-3F3541DCE7E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4D92D8C-8843-3695-5CC3-133C9DDC7BE7}"/>
              </a:ext>
            </a:extLst>
          </p:cNvPr>
          <p:cNvSpPr/>
          <p:nvPr/>
        </p:nvSpPr>
        <p:spPr>
          <a:xfrm>
            <a:off x="711928" y="504862"/>
            <a:ext cx="11617523" cy="744260"/>
          </a:xfrm>
          <a:prstGeom prst="rect">
            <a:avLst/>
          </a:prstGeom>
          <a:noFill/>
          <a:ln/>
        </p:spPr>
        <p:txBody>
          <a:bodyPr wrap="none" lIns="0" tIns="0" rIns="0" bIns="0" rtlCol="0" anchor="t"/>
          <a:lstStyle/>
          <a:p>
            <a:pPr algn="ctr">
              <a:lnSpc>
                <a:spcPts val="2450"/>
              </a:lnSpc>
            </a:pPr>
            <a:r>
              <a:rPr lang="en-US" sz="3200" b="1" i="0" dirty="0">
                <a:solidFill>
                  <a:srgbClr val="202214"/>
                </a:solidFill>
                <a:effectLst/>
                <a:latin typeface="Inter"/>
              </a:rPr>
              <a:t>Model Building without doing any feature selection </a:t>
            </a:r>
          </a:p>
          <a:p>
            <a:pPr algn="ctr">
              <a:lnSpc>
                <a:spcPts val="2450"/>
              </a:lnSpc>
            </a:pPr>
            <a:r>
              <a:rPr lang="en-US" sz="3200" b="1" i="0" dirty="0">
                <a:solidFill>
                  <a:srgbClr val="202214"/>
                </a:solidFill>
                <a:effectLst/>
                <a:latin typeface="Inter"/>
              </a:rPr>
              <a:t>and balancing the dataset</a:t>
            </a:r>
          </a:p>
        </p:txBody>
      </p:sp>
      <p:sp>
        <p:nvSpPr>
          <p:cNvPr id="3" name="Text 1">
            <a:extLst>
              <a:ext uri="{FF2B5EF4-FFF2-40B4-BE49-F238E27FC236}">
                <a16:creationId xmlns:a16="http://schemas.microsoft.com/office/drawing/2014/main" id="{2AC00986-9D4B-7679-4F63-FCF84B69991A}"/>
              </a:ext>
            </a:extLst>
          </p:cNvPr>
          <p:cNvSpPr/>
          <p:nvPr/>
        </p:nvSpPr>
        <p:spPr>
          <a:xfrm>
            <a:off x="793790" y="2982516"/>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4" name="Text 2">
            <a:extLst>
              <a:ext uri="{FF2B5EF4-FFF2-40B4-BE49-F238E27FC236}">
                <a16:creationId xmlns:a16="http://schemas.microsoft.com/office/drawing/2014/main" id="{5EDA8945-D387-FE5A-ED6E-BE988D431A47}"/>
              </a:ext>
            </a:extLst>
          </p:cNvPr>
          <p:cNvSpPr/>
          <p:nvPr/>
        </p:nvSpPr>
        <p:spPr>
          <a:xfrm>
            <a:off x="793790"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5" name="Text 3">
            <a:extLst>
              <a:ext uri="{FF2B5EF4-FFF2-40B4-BE49-F238E27FC236}">
                <a16:creationId xmlns:a16="http://schemas.microsoft.com/office/drawing/2014/main" id="{7B6E5495-5A5E-571B-9351-26A9D5EDCD34}"/>
              </a:ext>
            </a:extLst>
          </p:cNvPr>
          <p:cNvSpPr/>
          <p:nvPr/>
        </p:nvSpPr>
        <p:spPr>
          <a:xfrm>
            <a:off x="793790"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6" name="Text 4">
            <a:extLst>
              <a:ext uri="{FF2B5EF4-FFF2-40B4-BE49-F238E27FC236}">
                <a16:creationId xmlns:a16="http://schemas.microsoft.com/office/drawing/2014/main" id="{B8C4D67C-728A-73A1-570F-51DDD80915C2}"/>
              </a:ext>
            </a:extLst>
          </p:cNvPr>
          <p:cNvSpPr/>
          <p:nvPr/>
        </p:nvSpPr>
        <p:spPr>
          <a:xfrm>
            <a:off x="5332928"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7" name="Text 5">
            <a:extLst>
              <a:ext uri="{FF2B5EF4-FFF2-40B4-BE49-F238E27FC236}">
                <a16:creationId xmlns:a16="http://schemas.microsoft.com/office/drawing/2014/main" id="{A0C06AF4-C175-8D55-B867-2A4656CB1197}"/>
              </a:ext>
            </a:extLst>
          </p:cNvPr>
          <p:cNvSpPr/>
          <p:nvPr/>
        </p:nvSpPr>
        <p:spPr>
          <a:xfrm>
            <a:off x="5332928"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 6">
            <a:extLst>
              <a:ext uri="{FF2B5EF4-FFF2-40B4-BE49-F238E27FC236}">
                <a16:creationId xmlns:a16="http://schemas.microsoft.com/office/drawing/2014/main" id="{4DA2D9C6-A762-4B24-9C83-8D8631B53203}"/>
              </a:ext>
            </a:extLst>
          </p:cNvPr>
          <p:cNvSpPr/>
          <p:nvPr/>
        </p:nvSpPr>
        <p:spPr>
          <a:xfrm>
            <a:off x="9872067"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9" name="Text 7">
            <a:extLst>
              <a:ext uri="{FF2B5EF4-FFF2-40B4-BE49-F238E27FC236}">
                <a16:creationId xmlns:a16="http://schemas.microsoft.com/office/drawing/2014/main" id="{66E899B0-3338-73AD-FB87-3B7F730E43D4}"/>
              </a:ext>
            </a:extLst>
          </p:cNvPr>
          <p:cNvSpPr/>
          <p:nvPr/>
        </p:nvSpPr>
        <p:spPr>
          <a:xfrm>
            <a:off x="9872067" y="4789170"/>
            <a:ext cx="3978116" cy="1451610"/>
          </a:xfrm>
          <a:prstGeom prst="rect">
            <a:avLst/>
          </a:prstGeom>
          <a:noFill/>
          <a:ln/>
        </p:spPr>
        <p:txBody>
          <a:bodyPr wrap="square" lIns="0" tIns="0" rIns="0" bIns="0" rtlCol="0" anchor="t"/>
          <a:lstStyle/>
          <a:p>
            <a:pPr marL="0" indent="0">
              <a:lnSpc>
                <a:spcPts val="2850"/>
              </a:lnSpc>
              <a:buNone/>
            </a:pPr>
            <a:r>
              <a:rPr lang="en-US" sz="1750" dirty="0"/>
              <a:t>   </a:t>
            </a:r>
          </a:p>
        </p:txBody>
      </p:sp>
      <p:sp>
        <p:nvSpPr>
          <p:cNvPr id="19" name="TextBox 18">
            <a:extLst>
              <a:ext uri="{FF2B5EF4-FFF2-40B4-BE49-F238E27FC236}">
                <a16:creationId xmlns:a16="http://schemas.microsoft.com/office/drawing/2014/main" id="{E8214927-0E0E-2EE0-70E6-80071E421BF0}"/>
              </a:ext>
            </a:extLst>
          </p:cNvPr>
          <p:cNvSpPr txBox="1"/>
          <p:nvPr/>
        </p:nvSpPr>
        <p:spPr>
          <a:xfrm>
            <a:off x="14961754" y="5840699"/>
            <a:ext cx="2484672" cy="4066390"/>
          </a:xfrm>
          <a:prstGeom prst="rect">
            <a:avLst/>
          </a:prstGeom>
          <a:noFill/>
        </p:spPr>
        <p:txBody>
          <a:bodyPr wrap="square" rtlCol="0">
            <a:spAutoFit/>
          </a:bodyPr>
          <a:lstStyle/>
          <a:p>
            <a:endParaRPr lang="en-IN" dirty="0"/>
          </a:p>
        </p:txBody>
      </p:sp>
      <p:sp>
        <p:nvSpPr>
          <p:cNvPr id="13" name="Rectangle 1">
            <a:extLst>
              <a:ext uri="{FF2B5EF4-FFF2-40B4-BE49-F238E27FC236}">
                <a16:creationId xmlns:a16="http://schemas.microsoft.com/office/drawing/2014/main" id="{938DCE5B-5440-23D3-5286-8C44B9AE03D0}"/>
              </a:ext>
            </a:extLst>
          </p:cNvPr>
          <p:cNvSpPr>
            <a:spLocks noChangeArrowheads="1"/>
          </p:cNvSpPr>
          <p:nvPr/>
        </p:nvSpPr>
        <p:spPr bwMode="auto">
          <a:xfrm>
            <a:off x="6593608" y="2371344"/>
            <a:ext cx="655691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AdaBoost classifier achieves **high performance on Class 0** (Precision: 0.87, Recall: 0.97, F1-Score: 0.92), but **struggles with Class 1** (Precision: 0.58, Recall: 0.23, F1-Score: 0.33), showing poor detection of the minority class. Overall accuracy is **85%**, indicating strong performance for the majority class but significant imbalance in handling Class 1 predictions.</a:t>
            </a:r>
          </a:p>
        </p:txBody>
      </p:sp>
      <p:pic>
        <p:nvPicPr>
          <p:cNvPr id="12" name="Picture 11">
            <a:extLst>
              <a:ext uri="{FF2B5EF4-FFF2-40B4-BE49-F238E27FC236}">
                <a16:creationId xmlns:a16="http://schemas.microsoft.com/office/drawing/2014/main" id="{B918333A-3161-7677-2393-13B27608F6B0}"/>
              </a:ext>
            </a:extLst>
          </p:cNvPr>
          <p:cNvPicPr>
            <a:picLocks noChangeAspect="1"/>
          </p:cNvPicPr>
          <p:nvPr/>
        </p:nvPicPr>
        <p:blipFill>
          <a:blip r:embed="rId3"/>
          <a:srcRect l="24084" t="41328" r="43201" b="30487"/>
          <a:stretch/>
        </p:blipFill>
        <p:spPr>
          <a:xfrm>
            <a:off x="546745" y="2548594"/>
            <a:ext cx="5173831" cy="3090306"/>
          </a:xfrm>
          <a:prstGeom prst="rect">
            <a:avLst/>
          </a:prstGeom>
        </p:spPr>
      </p:pic>
    </p:spTree>
    <p:extLst>
      <p:ext uri="{BB962C8B-B14F-4D97-AF65-F5344CB8AC3E}">
        <p14:creationId xmlns:p14="http://schemas.microsoft.com/office/powerpoint/2010/main" val="398806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DA63E-0450-27C3-6E57-C893F686D2F4}"/>
              </a:ext>
            </a:extLst>
          </p:cNvPr>
          <p:cNvPicPr>
            <a:picLocks noChangeAspect="1"/>
          </p:cNvPicPr>
          <p:nvPr/>
        </p:nvPicPr>
        <p:blipFill>
          <a:blip r:embed="rId2"/>
          <a:stretch>
            <a:fillRect/>
          </a:stretch>
        </p:blipFill>
        <p:spPr>
          <a:xfrm>
            <a:off x="121286" y="426535"/>
            <a:ext cx="5824740" cy="6236220"/>
          </a:xfrm>
          <a:prstGeom prst="rect">
            <a:avLst/>
          </a:prstGeom>
        </p:spPr>
      </p:pic>
      <p:sp>
        <p:nvSpPr>
          <p:cNvPr id="4" name="TextBox 3">
            <a:extLst>
              <a:ext uri="{FF2B5EF4-FFF2-40B4-BE49-F238E27FC236}">
                <a16:creationId xmlns:a16="http://schemas.microsoft.com/office/drawing/2014/main" id="{4CD4D33C-ECC6-80D8-8D1D-A592E3349B02}"/>
              </a:ext>
            </a:extLst>
          </p:cNvPr>
          <p:cNvSpPr txBox="1"/>
          <p:nvPr/>
        </p:nvSpPr>
        <p:spPr>
          <a:xfrm>
            <a:off x="6623824" y="769434"/>
            <a:ext cx="7092176" cy="4801314"/>
          </a:xfrm>
          <a:prstGeom prst="rect">
            <a:avLst/>
          </a:prstGeom>
          <a:noFill/>
        </p:spPr>
        <p:txBody>
          <a:bodyPr wrap="square" rtlCol="0">
            <a:spAutoFit/>
          </a:bodyPr>
          <a:lstStyle/>
          <a:p>
            <a:r>
              <a:rPr lang="en-US" dirty="0"/>
              <a:t>The confusion matrix evaluates the performance of an </a:t>
            </a:r>
            <a:r>
              <a:rPr lang="en-US" dirty="0" err="1"/>
              <a:t>AdaBoostClassifier</a:t>
            </a:r>
            <a:r>
              <a:rPr lang="en-US" dirty="0"/>
              <a:t>, a machine learning ensemble method. </a:t>
            </a:r>
          </a:p>
          <a:p>
            <a:endParaRPr lang="en-US" dirty="0"/>
          </a:p>
          <a:p>
            <a:r>
              <a:rPr lang="en-US" dirty="0"/>
              <a:t>The matrix provides a summary of prediction results on a classification problem with two classes (binary classification: 0 and 1). Each cell reflects the number of instances in the predicted vs. actual </a:t>
            </a:r>
            <a:r>
              <a:rPr lang="en-US" dirty="0" err="1"/>
              <a:t>categories:True</a:t>
            </a:r>
            <a:r>
              <a:rPr lang="en-US" dirty="0"/>
              <a:t> Negatives (239): The classifier correctly identified 239 instances as class 0 (actual class 0).False Positives (8): The classifier mistakenly predicted 8 instances as class 1 when they were actually class 0.</a:t>
            </a:r>
          </a:p>
          <a:p>
            <a:endParaRPr lang="en-US" dirty="0"/>
          </a:p>
          <a:p>
            <a:r>
              <a:rPr lang="en-US" dirty="0"/>
              <a:t>False Negatives (36): The classifier predicted 36 instances as class 0 when they were actually class 1.True Positives (11): The classifier correctly predicted 11 instances as class 1 (actual class 1).The heatmap uses color intensity, with darker blue for higher values, to visually emphasize the distribution of correctly and incorrectly classified cases. This confusion matrix can be used to calculate various metrics like accuracy, precision, recall, and F1-score for the classifier.</a:t>
            </a:r>
            <a:endParaRPr lang="en-IN" dirty="0"/>
          </a:p>
        </p:txBody>
      </p:sp>
    </p:spTree>
    <p:extLst>
      <p:ext uri="{BB962C8B-B14F-4D97-AF65-F5344CB8AC3E}">
        <p14:creationId xmlns:p14="http://schemas.microsoft.com/office/powerpoint/2010/main" val="2544251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9AA5E-755A-B61A-37CD-3D83734BA34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340E41B-C655-697A-E187-5330FFBA17FD}"/>
              </a:ext>
            </a:extLst>
          </p:cNvPr>
          <p:cNvSpPr/>
          <p:nvPr/>
        </p:nvSpPr>
        <p:spPr>
          <a:xfrm>
            <a:off x="711928" y="504862"/>
            <a:ext cx="11617523" cy="744260"/>
          </a:xfrm>
          <a:prstGeom prst="rect">
            <a:avLst/>
          </a:prstGeom>
          <a:noFill/>
          <a:ln/>
        </p:spPr>
        <p:txBody>
          <a:bodyPr wrap="none" lIns="0" tIns="0" rIns="0" bIns="0" rtlCol="0" anchor="t"/>
          <a:lstStyle/>
          <a:p>
            <a:pPr algn="ctr">
              <a:lnSpc>
                <a:spcPts val="2450"/>
              </a:lnSpc>
            </a:pPr>
            <a:r>
              <a:rPr lang="en-US" sz="3200" b="1" i="0" dirty="0">
                <a:solidFill>
                  <a:srgbClr val="202214"/>
                </a:solidFill>
                <a:effectLst/>
                <a:latin typeface="Inter"/>
              </a:rPr>
              <a:t>Model Building without doing any feature selection </a:t>
            </a:r>
          </a:p>
          <a:p>
            <a:pPr algn="ctr">
              <a:lnSpc>
                <a:spcPts val="2450"/>
              </a:lnSpc>
            </a:pPr>
            <a:r>
              <a:rPr lang="en-US" sz="3200" b="1" i="0" dirty="0">
                <a:solidFill>
                  <a:srgbClr val="202214"/>
                </a:solidFill>
                <a:effectLst/>
                <a:latin typeface="Inter"/>
              </a:rPr>
              <a:t>and balancing the dataset</a:t>
            </a:r>
          </a:p>
        </p:txBody>
      </p:sp>
      <p:sp>
        <p:nvSpPr>
          <p:cNvPr id="3" name="Text 1">
            <a:extLst>
              <a:ext uri="{FF2B5EF4-FFF2-40B4-BE49-F238E27FC236}">
                <a16:creationId xmlns:a16="http://schemas.microsoft.com/office/drawing/2014/main" id="{5964013A-7CB3-C871-83BB-9244D5419755}"/>
              </a:ext>
            </a:extLst>
          </p:cNvPr>
          <p:cNvSpPr/>
          <p:nvPr/>
        </p:nvSpPr>
        <p:spPr>
          <a:xfrm>
            <a:off x="793790" y="2982516"/>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4" name="Text 2">
            <a:extLst>
              <a:ext uri="{FF2B5EF4-FFF2-40B4-BE49-F238E27FC236}">
                <a16:creationId xmlns:a16="http://schemas.microsoft.com/office/drawing/2014/main" id="{476D0981-E077-60A1-81A7-247ABFC3AC6F}"/>
              </a:ext>
            </a:extLst>
          </p:cNvPr>
          <p:cNvSpPr/>
          <p:nvPr/>
        </p:nvSpPr>
        <p:spPr>
          <a:xfrm>
            <a:off x="793790"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5" name="Text 3">
            <a:extLst>
              <a:ext uri="{FF2B5EF4-FFF2-40B4-BE49-F238E27FC236}">
                <a16:creationId xmlns:a16="http://schemas.microsoft.com/office/drawing/2014/main" id="{A59D03C0-EFF1-C9AF-7728-77772CF6DB61}"/>
              </a:ext>
            </a:extLst>
          </p:cNvPr>
          <p:cNvSpPr/>
          <p:nvPr/>
        </p:nvSpPr>
        <p:spPr>
          <a:xfrm>
            <a:off x="793790"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6" name="Text 4">
            <a:extLst>
              <a:ext uri="{FF2B5EF4-FFF2-40B4-BE49-F238E27FC236}">
                <a16:creationId xmlns:a16="http://schemas.microsoft.com/office/drawing/2014/main" id="{33DB46DE-E800-738A-0DB2-C46CBAF340F9}"/>
              </a:ext>
            </a:extLst>
          </p:cNvPr>
          <p:cNvSpPr/>
          <p:nvPr/>
        </p:nvSpPr>
        <p:spPr>
          <a:xfrm>
            <a:off x="5332928"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7" name="Text 5">
            <a:extLst>
              <a:ext uri="{FF2B5EF4-FFF2-40B4-BE49-F238E27FC236}">
                <a16:creationId xmlns:a16="http://schemas.microsoft.com/office/drawing/2014/main" id="{CA5C0612-E0EE-9F35-8BAD-CD7FC90EB23A}"/>
              </a:ext>
            </a:extLst>
          </p:cNvPr>
          <p:cNvSpPr/>
          <p:nvPr/>
        </p:nvSpPr>
        <p:spPr>
          <a:xfrm>
            <a:off x="5332928"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 6">
            <a:extLst>
              <a:ext uri="{FF2B5EF4-FFF2-40B4-BE49-F238E27FC236}">
                <a16:creationId xmlns:a16="http://schemas.microsoft.com/office/drawing/2014/main" id="{99967A25-07DB-620B-AF8A-1EC7237EB697}"/>
              </a:ext>
            </a:extLst>
          </p:cNvPr>
          <p:cNvSpPr/>
          <p:nvPr/>
        </p:nvSpPr>
        <p:spPr>
          <a:xfrm>
            <a:off x="9872067"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9" name="Text 7">
            <a:extLst>
              <a:ext uri="{FF2B5EF4-FFF2-40B4-BE49-F238E27FC236}">
                <a16:creationId xmlns:a16="http://schemas.microsoft.com/office/drawing/2014/main" id="{5C7CD056-0E93-B904-A4EB-078FF8A098A3}"/>
              </a:ext>
            </a:extLst>
          </p:cNvPr>
          <p:cNvSpPr/>
          <p:nvPr/>
        </p:nvSpPr>
        <p:spPr>
          <a:xfrm>
            <a:off x="9872067" y="4789170"/>
            <a:ext cx="3978116" cy="1451610"/>
          </a:xfrm>
          <a:prstGeom prst="rect">
            <a:avLst/>
          </a:prstGeom>
          <a:noFill/>
          <a:ln/>
        </p:spPr>
        <p:txBody>
          <a:bodyPr wrap="square" lIns="0" tIns="0" rIns="0" bIns="0" rtlCol="0" anchor="t"/>
          <a:lstStyle/>
          <a:p>
            <a:pPr marL="0" indent="0">
              <a:lnSpc>
                <a:spcPts val="2850"/>
              </a:lnSpc>
              <a:buNone/>
            </a:pPr>
            <a:r>
              <a:rPr lang="en-US" sz="1750" dirty="0"/>
              <a:t>   </a:t>
            </a:r>
          </a:p>
        </p:txBody>
      </p:sp>
      <p:sp>
        <p:nvSpPr>
          <p:cNvPr id="19" name="TextBox 18">
            <a:extLst>
              <a:ext uri="{FF2B5EF4-FFF2-40B4-BE49-F238E27FC236}">
                <a16:creationId xmlns:a16="http://schemas.microsoft.com/office/drawing/2014/main" id="{31C35CDD-08C3-1436-D5DA-35FB8CF1E9F1}"/>
              </a:ext>
            </a:extLst>
          </p:cNvPr>
          <p:cNvSpPr txBox="1"/>
          <p:nvPr/>
        </p:nvSpPr>
        <p:spPr>
          <a:xfrm>
            <a:off x="14961754" y="5840699"/>
            <a:ext cx="2484672" cy="4066390"/>
          </a:xfrm>
          <a:prstGeom prst="rect">
            <a:avLst/>
          </a:prstGeom>
          <a:noFill/>
        </p:spPr>
        <p:txBody>
          <a:bodyPr wrap="square" rtlCol="0">
            <a:spAutoFit/>
          </a:bodyPr>
          <a:lstStyle/>
          <a:p>
            <a:endParaRPr lang="en-IN" dirty="0"/>
          </a:p>
        </p:txBody>
      </p:sp>
      <p:pic>
        <p:nvPicPr>
          <p:cNvPr id="11" name="Picture 10">
            <a:extLst>
              <a:ext uri="{FF2B5EF4-FFF2-40B4-BE49-F238E27FC236}">
                <a16:creationId xmlns:a16="http://schemas.microsoft.com/office/drawing/2014/main" id="{9340D43E-909F-1593-AB91-B90BAFB64A1B}"/>
              </a:ext>
            </a:extLst>
          </p:cNvPr>
          <p:cNvPicPr>
            <a:picLocks noChangeAspect="1"/>
          </p:cNvPicPr>
          <p:nvPr/>
        </p:nvPicPr>
        <p:blipFill>
          <a:blip r:embed="rId3"/>
          <a:srcRect l="23247" t="45061" r="43201" b="26422"/>
          <a:stretch/>
        </p:blipFill>
        <p:spPr>
          <a:xfrm>
            <a:off x="345687" y="2215564"/>
            <a:ext cx="5497552" cy="3125870"/>
          </a:xfrm>
          <a:prstGeom prst="rect">
            <a:avLst/>
          </a:prstGeom>
        </p:spPr>
      </p:pic>
      <p:sp>
        <p:nvSpPr>
          <p:cNvPr id="14" name="TextBox 13">
            <a:extLst>
              <a:ext uri="{FF2B5EF4-FFF2-40B4-BE49-F238E27FC236}">
                <a16:creationId xmlns:a16="http://schemas.microsoft.com/office/drawing/2014/main" id="{80B65572-2444-A65E-CCC4-A73784421FFA}"/>
              </a:ext>
            </a:extLst>
          </p:cNvPr>
          <p:cNvSpPr txBox="1"/>
          <p:nvPr/>
        </p:nvSpPr>
        <p:spPr>
          <a:xfrm>
            <a:off x="6490010" y="2215564"/>
            <a:ext cx="7346601" cy="2862322"/>
          </a:xfrm>
          <a:prstGeom prst="rect">
            <a:avLst/>
          </a:prstGeom>
          <a:noFill/>
        </p:spPr>
        <p:txBody>
          <a:bodyPr wrap="square" rtlCol="0">
            <a:spAutoFit/>
          </a:bodyPr>
          <a:lstStyle/>
          <a:p>
            <a:r>
              <a:rPr lang="en-US" dirty="0"/>
              <a:t>The **</a:t>
            </a:r>
            <a:r>
              <a:rPr lang="en-US" dirty="0" err="1"/>
              <a:t>GradientBoostingClassifier</a:t>
            </a:r>
            <a:r>
              <a:rPr lang="en-US" dirty="0"/>
              <a:t>** performs well for the majority class (`0`) with a high precision of 0.86 and recall of 0.98, leading to a strong F1-score of 0.91. However, its performance significantly drops for the minority class (`1`), with a low recall of 0.17 and F1-score of 0.26, indicating difficulty in identifying this class. </a:t>
            </a:r>
          </a:p>
          <a:p>
            <a:endParaRPr lang="en-US" dirty="0"/>
          </a:p>
          <a:p>
            <a:r>
              <a:rPr lang="en-US" dirty="0"/>
              <a:t>The overall accuracy is 0.85, but the macro average highlights the model's bias towards the majority class. This imbalance suggests that the model favors the dominant class, affecting its predictive ability for the minority class.</a:t>
            </a:r>
            <a:endParaRPr lang="en-IN" dirty="0"/>
          </a:p>
        </p:txBody>
      </p:sp>
    </p:spTree>
    <p:extLst>
      <p:ext uri="{BB962C8B-B14F-4D97-AF65-F5344CB8AC3E}">
        <p14:creationId xmlns:p14="http://schemas.microsoft.com/office/powerpoint/2010/main" val="938477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0D860-8596-F0AA-9255-6F4CCC67D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E3BA553-FDD4-B3FE-ECB9-39F45AFC219F}"/>
              </a:ext>
            </a:extLst>
          </p:cNvPr>
          <p:cNvPicPr>
            <a:picLocks noChangeAspect="1"/>
          </p:cNvPicPr>
          <p:nvPr/>
        </p:nvPicPr>
        <p:blipFill>
          <a:blip r:embed="rId2"/>
          <a:stretch>
            <a:fillRect/>
          </a:stretch>
        </p:blipFill>
        <p:spPr>
          <a:xfrm>
            <a:off x="243425" y="249558"/>
            <a:ext cx="5824740" cy="6236220"/>
          </a:xfrm>
          <a:prstGeom prst="rect">
            <a:avLst/>
          </a:prstGeom>
        </p:spPr>
      </p:pic>
      <p:sp>
        <p:nvSpPr>
          <p:cNvPr id="5" name="TextBox 4">
            <a:extLst>
              <a:ext uri="{FF2B5EF4-FFF2-40B4-BE49-F238E27FC236}">
                <a16:creationId xmlns:a16="http://schemas.microsoft.com/office/drawing/2014/main" id="{A87B4374-4B2F-0BA9-A298-B383D21FA422}"/>
              </a:ext>
            </a:extLst>
          </p:cNvPr>
          <p:cNvSpPr txBox="1"/>
          <p:nvPr/>
        </p:nvSpPr>
        <p:spPr>
          <a:xfrm>
            <a:off x="6690732" y="791737"/>
            <a:ext cx="6779941" cy="3970318"/>
          </a:xfrm>
          <a:prstGeom prst="rect">
            <a:avLst/>
          </a:prstGeom>
          <a:noFill/>
        </p:spPr>
        <p:txBody>
          <a:bodyPr wrap="square" rtlCol="0">
            <a:spAutoFit/>
          </a:bodyPr>
          <a:lstStyle/>
          <a:p>
            <a:r>
              <a:rPr lang="en-US" dirty="0"/>
              <a:t>This confusion matrix shows the performance of a </a:t>
            </a:r>
            <a:r>
              <a:rPr lang="en-US" dirty="0" err="1"/>
              <a:t>GradientBoostingClassifier</a:t>
            </a:r>
            <a:r>
              <a:rPr lang="en-US" dirty="0"/>
              <a:t>. The model correctly identified 241 true negatives and 8 true positives, while misclassifying 6 false positives and 39 false negatives. The classifier performs well on class 0, but struggles with class 1, as indicated by a higher number of false negatives. This suggests the model is biased towards predicting class 0 over class 1. </a:t>
            </a:r>
          </a:p>
          <a:p>
            <a:endParaRPr lang="en-US" dirty="0"/>
          </a:p>
          <a:p>
            <a:r>
              <a:rPr lang="en-US" dirty="0"/>
              <a:t>True Negatives (241): The model correctly predicted 241 instances as class 0 (actual class 0).False Positives (6): The model incorrectly predicted 6 instances as class 1, but they were actually class 0.False Negatives (39): The model predicted 39 instances as class 0, but they were actually class 1.True Positives (8): The model correctly predicted 8 instances as class 1 (actual class 1).</a:t>
            </a:r>
            <a:endParaRPr lang="en-IN" dirty="0"/>
          </a:p>
        </p:txBody>
      </p:sp>
    </p:spTree>
    <p:extLst>
      <p:ext uri="{BB962C8B-B14F-4D97-AF65-F5344CB8AC3E}">
        <p14:creationId xmlns:p14="http://schemas.microsoft.com/office/powerpoint/2010/main" val="391523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05DA5-08A4-859F-56F6-BFBF15B1E11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13E4665-F8F8-DE91-6067-59BEC4DC3720}"/>
              </a:ext>
            </a:extLst>
          </p:cNvPr>
          <p:cNvSpPr/>
          <p:nvPr/>
        </p:nvSpPr>
        <p:spPr>
          <a:xfrm>
            <a:off x="711928" y="132732"/>
            <a:ext cx="11617523" cy="744260"/>
          </a:xfrm>
          <a:prstGeom prst="rect">
            <a:avLst/>
          </a:prstGeom>
          <a:noFill/>
          <a:ln/>
        </p:spPr>
        <p:txBody>
          <a:bodyPr wrap="none" lIns="0" tIns="0" rIns="0" bIns="0" rtlCol="0" anchor="t"/>
          <a:lstStyle/>
          <a:p>
            <a:pPr algn="ctr">
              <a:lnSpc>
                <a:spcPts val="2450"/>
              </a:lnSpc>
            </a:pPr>
            <a:r>
              <a:rPr lang="en-US" sz="3200" b="1" i="0" dirty="0">
                <a:solidFill>
                  <a:srgbClr val="202214"/>
                </a:solidFill>
                <a:effectLst/>
                <a:latin typeface="Inter"/>
              </a:rPr>
              <a:t>Feature Selection</a:t>
            </a:r>
          </a:p>
        </p:txBody>
      </p:sp>
      <p:sp>
        <p:nvSpPr>
          <p:cNvPr id="3" name="Text 1">
            <a:extLst>
              <a:ext uri="{FF2B5EF4-FFF2-40B4-BE49-F238E27FC236}">
                <a16:creationId xmlns:a16="http://schemas.microsoft.com/office/drawing/2014/main" id="{4A2CB5EA-C6FB-EC41-F2AD-974AF1B9BD62}"/>
              </a:ext>
            </a:extLst>
          </p:cNvPr>
          <p:cNvSpPr/>
          <p:nvPr/>
        </p:nvSpPr>
        <p:spPr>
          <a:xfrm>
            <a:off x="793790" y="2982516"/>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4" name="Text 2">
            <a:extLst>
              <a:ext uri="{FF2B5EF4-FFF2-40B4-BE49-F238E27FC236}">
                <a16:creationId xmlns:a16="http://schemas.microsoft.com/office/drawing/2014/main" id="{750BADD2-508D-E0D5-8EB2-3A3FE5844A5B}"/>
              </a:ext>
            </a:extLst>
          </p:cNvPr>
          <p:cNvSpPr/>
          <p:nvPr/>
        </p:nvSpPr>
        <p:spPr>
          <a:xfrm>
            <a:off x="793790"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5" name="Text 3">
            <a:extLst>
              <a:ext uri="{FF2B5EF4-FFF2-40B4-BE49-F238E27FC236}">
                <a16:creationId xmlns:a16="http://schemas.microsoft.com/office/drawing/2014/main" id="{DF8CE38A-A6AB-732F-4DE3-857AAF20A300}"/>
              </a:ext>
            </a:extLst>
          </p:cNvPr>
          <p:cNvSpPr/>
          <p:nvPr/>
        </p:nvSpPr>
        <p:spPr>
          <a:xfrm>
            <a:off x="793790"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6" name="Text 4">
            <a:extLst>
              <a:ext uri="{FF2B5EF4-FFF2-40B4-BE49-F238E27FC236}">
                <a16:creationId xmlns:a16="http://schemas.microsoft.com/office/drawing/2014/main" id="{9DED9421-CD91-A219-88DD-36CDB962A1E4}"/>
              </a:ext>
            </a:extLst>
          </p:cNvPr>
          <p:cNvSpPr/>
          <p:nvPr/>
        </p:nvSpPr>
        <p:spPr>
          <a:xfrm>
            <a:off x="5332928"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7" name="Text 5">
            <a:extLst>
              <a:ext uri="{FF2B5EF4-FFF2-40B4-BE49-F238E27FC236}">
                <a16:creationId xmlns:a16="http://schemas.microsoft.com/office/drawing/2014/main" id="{B55166F6-5ECC-7BD2-C4B7-CDCC53DDB5F5}"/>
              </a:ext>
            </a:extLst>
          </p:cNvPr>
          <p:cNvSpPr/>
          <p:nvPr/>
        </p:nvSpPr>
        <p:spPr>
          <a:xfrm>
            <a:off x="5332928"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 6">
            <a:extLst>
              <a:ext uri="{FF2B5EF4-FFF2-40B4-BE49-F238E27FC236}">
                <a16:creationId xmlns:a16="http://schemas.microsoft.com/office/drawing/2014/main" id="{D04CBE86-588C-7D15-001B-30123D274670}"/>
              </a:ext>
            </a:extLst>
          </p:cNvPr>
          <p:cNvSpPr/>
          <p:nvPr/>
        </p:nvSpPr>
        <p:spPr>
          <a:xfrm>
            <a:off x="9872067"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9" name="Text 7">
            <a:extLst>
              <a:ext uri="{FF2B5EF4-FFF2-40B4-BE49-F238E27FC236}">
                <a16:creationId xmlns:a16="http://schemas.microsoft.com/office/drawing/2014/main" id="{0CA594DB-E7C4-DC11-FDDC-3CFEACF3A62E}"/>
              </a:ext>
            </a:extLst>
          </p:cNvPr>
          <p:cNvSpPr/>
          <p:nvPr/>
        </p:nvSpPr>
        <p:spPr>
          <a:xfrm>
            <a:off x="9872067" y="4789170"/>
            <a:ext cx="3978116" cy="1451610"/>
          </a:xfrm>
          <a:prstGeom prst="rect">
            <a:avLst/>
          </a:prstGeom>
          <a:noFill/>
          <a:ln/>
        </p:spPr>
        <p:txBody>
          <a:bodyPr wrap="square" lIns="0" tIns="0" rIns="0" bIns="0" rtlCol="0" anchor="t"/>
          <a:lstStyle/>
          <a:p>
            <a:pPr marL="0" indent="0">
              <a:lnSpc>
                <a:spcPts val="2850"/>
              </a:lnSpc>
              <a:buNone/>
            </a:pPr>
            <a:r>
              <a:rPr lang="en-US" sz="1750" dirty="0"/>
              <a:t>   </a:t>
            </a:r>
          </a:p>
        </p:txBody>
      </p:sp>
      <p:sp>
        <p:nvSpPr>
          <p:cNvPr id="19" name="TextBox 18">
            <a:extLst>
              <a:ext uri="{FF2B5EF4-FFF2-40B4-BE49-F238E27FC236}">
                <a16:creationId xmlns:a16="http://schemas.microsoft.com/office/drawing/2014/main" id="{A74E56D3-D979-2346-28E3-257A1A596721}"/>
              </a:ext>
            </a:extLst>
          </p:cNvPr>
          <p:cNvSpPr txBox="1"/>
          <p:nvPr/>
        </p:nvSpPr>
        <p:spPr>
          <a:xfrm>
            <a:off x="14961754" y="5840699"/>
            <a:ext cx="2484672" cy="4066390"/>
          </a:xfrm>
          <a:prstGeom prst="rect">
            <a:avLst/>
          </a:prstGeom>
          <a:noFill/>
        </p:spPr>
        <p:txBody>
          <a:bodyPr wrap="square" rtlCol="0">
            <a:spAutoFit/>
          </a:bodyPr>
          <a:lstStyle/>
          <a:p>
            <a:endParaRPr lang="en-IN" dirty="0"/>
          </a:p>
        </p:txBody>
      </p:sp>
      <p:pic>
        <p:nvPicPr>
          <p:cNvPr id="12" name="Picture 11">
            <a:extLst>
              <a:ext uri="{FF2B5EF4-FFF2-40B4-BE49-F238E27FC236}">
                <a16:creationId xmlns:a16="http://schemas.microsoft.com/office/drawing/2014/main" id="{0065276A-EBDC-09CE-33AC-DC17480CB41C}"/>
              </a:ext>
            </a:extLst>
          </p:cNvPr>
          <p:cNvPicPr>
            <a:picLocks noChangeAspect="1"/>
          </p:cNvPicPr>
          <p:nvPr/>
        </p:nvPicPr>
        <p:blipFill>
          <a:blip r:embed="rId3"/>
          <a:stretch>
            <a:fillRect/>
          </a:stretch>
        </p:blipFill>
        <p:spPr>
          <a:xfrm>
            <a:off x="470405" y="740156"/>
            <a:ext cx="6327661" cy="7299873"/>
          </a:xfrm>
          <a:prstGeom prst="rect">
            <a:avLst/>
          </a:prstGeom>
        </p:spPr>
      </p:pic>
      <p:pic>
        <p:nvPicPr>
          <p:cNvPr id="15" name="Picture 14">
            <a:extLst>
              <a:ext uri="{FF2B5EF4-FFF2-40B4-BE49-F238E27FC236}">
                <a16:creationId xmlns:a16="http://schemas.microsoft.com/office/drawing/2014/main" id="{FDF362C7-A810-7058-DF5A-37F89F11E7B0}"/>
              </a:ext>
            </a:extLst>
          </p:cNvPr>
          <p:cNvPicPr>
            <a:picLocks noChangeAspect="1"/>
          </p:cNvPicPr>
          <p:nvPr/>
        </p:nvPicPr>
        <p:blipFill>
          <a:blip r:embed="rId4"/>
          <a:stretch>
            <a:fillRect/>
          </a:stretch>
        </p:blipFill>
        <p:spPr>
          <a:xfrm>
            <a:off x="7881899" y="444057"/>
            <a:ext cx="5468123" cy="7492457"/>
          </a:xfrm>
          <a:prstGeom prst="rect">
            <a:avLst/>
          </a:prstGeom>
        </p:spPr>
      </p:pic>
    </p:spTree>
    <p:extLst>
      <p:ext uri="{BB962C8B-B14F-4D97-AF65-F5344CB8AC3E}">
        <p14:creationId xmlns:p14="http://schemas.microsoft.com/office/powerpoint/2010/main" val="2947547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7A0D5-B4C2-46DF-EA22-CA3E1E4E44A7}"/>
              </a:ext>
            </a:extLst>
          </p:cNvPr>
          <p:cNvPicPr>
            <a:picLocks noChangeAspect="1"/>
          </p:cNvPicPr>
          <p:nvPr/>
        </p:nvPicPr>
        <p:blipFill>
          <a:blip r:embed="rId2"/>
          <a:stretch>
            <a:fillRect/>
          </a:stretch>
        </p:blipFill>
        <p:spPr>
          <a:xfrm>
            <a:off x="211873" y="97345"/>
            <a:ext cx="7315200" cy="4686528"/>
          </a:xfrm>
          <a:prstGeom prst="rect">
            <a:avLst/>
          </a:prstGeom>
        </p:spPr>
      </p:pic>
      <p:pic>
        <p:nvPicPr>
          <p:cNvPr id="5" name="Picture 4">
            <a:extLst>
              <a:ext uri="{FF2B5EF4-FFF2-40B4-BE49-F238E27FC236}">
                <a16:creationId xmlns:a16="http://schemas.microsoft.com/office/drawing/2014/main" id="{E34C6A58-E78C-B9CF-6815-C01295354DBC}"/>
              </a:ext>
            </a:extLst>
          </p:cNvPr>
          <p:cNvPicPr>
            <a:picLocks noChangeAspect="1"/>
          </p:cNvPicPr>
          <p:nvPr/>
        </p:nvPicPr>
        <p:blipFill>
          <a:blip r:embed="rId3"/>
          <a:stretch>
            <a:fillRect/>
          </a:stretch>
        </p:blipFill>
        <p:spPr>
          <a:xfrm>
            <a:off x="7649736" y="234176"/>
            <a:ext cx="6802244" cy="4393580"/>
          </a:xfrm>
          <a:prstGeom prst="rect">
            <a:avLst/>
          </a:prstGeom>
        </p:spPr>
      </p:pic>
      <p:pic>
        <p:nvPicPr>
          <p:cNvPr id="7" name="Picture 6">
            <a:extLst>
              <a:ext uri="{FF2B5EF4-FFF2-40B4-BE49-F238E27FC236}">
                <a16:creationId xmlns:a16="http://schemas.microsoft.com/office/drawing/2014/main" id="{C58C2CE6-42C5-3930-0E19-F2B6F54F7C70}"/>
              </a:ext>
            </a:extLst>
          </p:cNvPr>
          <p:cNvPicPr>
            <a:picLocks noChangeAspect="1"/>
          </p:cNvPicPr>
          <p:nvPr/>
        </p:nvPicPr>
        <p:blipFill>
          <a:blip r:embed="rId4"/>
          <a:stretch>
            <a:fillRect/>
          </a:stretch>
        </p:blipFill>
        <p:spPr>
          <a:xfrm>
            <a:off x="353371" y="4689087"/>
            <a:ext cx="7430180" cy="3668751"/>
          </a:xfrm>
          <a:prstGeom prst="rect">
            <a:avLst/>
          </a:prstGeom>
        </p:spPr>
      </p:pic>
      <p:pic>
        <p:nvPicPr>
          <p:cNvPr id="9" name="Picture 8">
            <a:extLst>
              <a:ext uri="{FF2B5EF4-FFF2-40B4-BE49-F238E27FC236}">
                <a16:creationId xmlns:a16="http://schemas.microsoft.com/office/drawing/2014/main" id="{B0A29D49-369A-D3DD-392F-C6C6E80F3424}"/>
              </a:ext>
            </a:extLst>
          </p:cNvPr>
          <p:cNvPicPr>
            <a:picLocks noChangeAspect="1"/>
          </p:cNvPicPr>
          <p:nvPr/>
        </p:nvPicPr>
        <p:blipFill>
          <a:blip r:embed="rId5"/>
          <a:stretch>
            <a:fillRect/>
          </a:stretch>
        </p:blipFill>
        <p:spPr>
          <a:xfrm>
            <a:off x="7783551" y="4627756"/>
            <a:ext cx="6523463" cy="3616011"/>
          </a:xfrm>
          <a:prstGeom prst="rect">
            <a:avLst/>
          </a:prstGeom>
        </p:spPr>
      </p:pic>
    </p:spTree>
    <p:extLst>
      <p:ext uri="{BB962C8B-B14F-4D97-AF65-F5344CB8AC3E}">
        <p14:creationId xmlns:p14="http://schemas.microsoft.com/office/powerpoint/2010/main" val="2799804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566D3-E5CE-9C7F-9231-02866F68F8BD}"/>
              </a:ext>
            </a:extLst>
          </p:cNvPr>
          <p:cNvSpPr txBox="1"/>
          <p:nvPr/>
        </p:nvSpPr>
        <p:spPr>
          <a:xfrm>
            <a:off x="3388660" y="355002"/>
            <a:ext cx="9240818" cy="523220"/>
          </a:xfrm>
          <a:prstGeom prst="rect">
            <a:avLst/>
          </a:prstGeom>
          <a:noFill/>
        </p:spPr>
        <p:txBody>
          <a:bodyPr wrap="square" rtlCol="0">
            <a:spAutoFit/>
          </a:bodyPr>
          <a:lstStyle/>
          <a:p>
            <a:pPr algn="ctr"/>
            <a:r>
              <a:rPr lang="en-IN" sz="2800" b="1" dirty="0"/>
              <a:t>Using PCA</a:t>
            </a:r>
          </a:p>
        </p:txBody>
      </p:sp>
      <p:pic>
        <p:nvPicPr>
          <p:cNvPr id="4" name="Picture 3">
            <a:extLst>
              <a:ext uri="{FF2B5EF4-FFF2-40B4-BE49-F238E27FC236}">
                <a16:creationId xmlns:a16="http://schemas.microsoft.com/office/drawing/2014/main" id="{EBD9E72B-4327-75A3-E36C-5BF8F34712A5}"/>
              </a:ext>
            </a:extLst>
          </p:cNvPr>
          <p:cNvPicPr>
            <a:picLocks noChangeAspect="1"/>
          </p:cNvPicPr>
          <p:nvPr/>
        </p:nvPicPr>
        <p:blipFill>
          <a:blip r:embed="rId2"/>
          <a:stretch>
            <a:fillRect/>
          </a:stretch>
        </p:blipFill>
        <p:spPr>
          <a:xfrm>
            <a:off x="166197" y="1378050"/>
            <a:ext cx="7735839" cy="4096520"/>
          </a:xfrm>
          <a:prstGeom prst="rect">
            <a:avLst/>
          </a:prstGeom>
        </p:spPr>
      </p:pic>
      <p:sp>
        <p:nvSpPr>
          <p:cNvPr id="5" name="TextBox 4">
            <a:extLst>
              <a:ext uri="{FF2B5EF4-FFF2-40B4-BE49-F238E27FC236}">
                <a16:creationId xmlns:a16="http://schemas.microsoft.com/office/drawing/2014/main" id="{811045C8-B7B9-6BD8-C732-F353421BAB32}"/>
              </a:ext>
            </a:extLst>
          </p:cNvPr>
          <p:cNvSpPr txBox="1"/>
          <p:nvPr/>
        </p:nvSpPr>
        <p:spPr>
          <a:xfrm>
            <a:off x="8552329" y="1549101"/>
            <a:ext cx="5787615" cy="4524315"/>
          </a:xfrm>
          <a:prstGeom prst="rect">
            <a:avLst/>
          </a:prstGeom>
          <a:noFill/>
        </p:spPr>
        <p:txBody>
          <a:bodyPr wrap="square" rtlCol="0">
            <a:spAutoFit/>
          </a:bodyPr>
          <a:lstStyle/>
          <a:p>
            <a:r>
              <a:rPr lang="en-US" dirty="0"/>
              <a:t>The x-axis represents the "principal components," which are the new variables created from the original dataset after performing PCA.</a:t>
            </a:r>
          </a:p>
          <a:p>
            <a:endParaRPr lang="en-US" dirty="0"/>
          </a:p>
          <a:p>
            <a:r>
              <a:rPr lang="en-US" dirty="0"/>
              <a:t>The y-axis shows the "explained variance ratio" or the amount of information captured by each principal </a:t>
            </a:r>
            <a:r>
              <a:rPr lang="en-US" dirty="0" err="1"/>
              <a:t>component.The</a:t>
            </a:r>
            <a:r>
              <a:rPr lang="en-US" dirty="0"/>
              <a:t> curve increases as more principal components are added, indicating that each additional component explains more variance in the data.</a:t>
            </a:r>
          </a:p>
          <a:p>
            <a:endParaRPr lang="en-US" dirty="0"/>
          </a:p>
          <a:p>
            <a:r>
              <a:rPr lang="en-US" dirty="0"/>
              <a:t>The curve flattens around 30 to 40 components, suggesting that adding more components beyond this point offers diminishing returns in terms of explained </a:t>
            </a:r>
            <a:r>
              <a:rPr lang="en-US" dirty="0" err="1"/>
              <a:t>variance.This</a:t>
            </a:r>
            <a:r>
              <a:rPr lang="en-US" dirty="0"/>
              <a:t> suggests that most of the variance in the dataset can be explained using the first 30 or so principal components, making it a good point for dimensionality reduction.</a:t>
            </a:r>
            <a:endParaRPr lang="en-IN" dirty="0"/>
          </a:p>
        </p:txBody>
      </p:sp>
    </p:spTree>
    <p:extLst>
      <p:ext uri="{BB962C8B-B14F-4D97-AF65-F5344CB8AC3E}">
        <p14:creationId xmlns:p14="http://schemas.microsoft.com/office/powerpoint/2010/main" val="523599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31000"/>
            <a:ext cx="7461647" cy="744260"/>
          </a:xfrm>
          <a:prstGeom prst="rect">
            <a:avLst/>
          </a:prstGeom>
          <a:noFill/>
          <a:ln/>
        </p:spPr>
        <p:txBody>
          <a:bodyPr wrap="none" lIns="0" tIns="0" rIns="0" bIns="0" rtlCol="0" anchor="t"/>
          <a:lstStyle/>
          <a:p>
            <a:pPr marL="0" indent="0">
              <a:lnSpc>
                <a:spcPts val="5850"/>
              </a:lnSpc>
              <a:buNone/>
            </a:pPr>
            <a:r>
              <a:rPr lang="en-US" sz="4650" dirty="0"/>
              <a:t>Data Collection</a:t>
            </a:r>
          </a:p>
        </p:txBody>
      </p:sp>
      <p:sp>
        <p:nvSpPr>
          <p:cNvPr id="4" name="Text 1"/>
          <p:cNvSpPr/>
          <p:nvPr/>
        </p:nvSpPr>
        <p:spPr>
          <a:xfrm>
            <a:off x="793790" y="241542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rPr>
              <a:t>Our data was sourced from the Kaggle website.</a:t>
            </a:r>
          </a:p>
          <a:p>
            <a:pPr marL="0" indent="0">
              <a:lnSpc>
                <a:spcPts val="2850"/>
              </a:lnSpc>
              <a:buNone/>
            </a:pPr>
            <a:r>
              <a:rPr lang="en-US" sz="1750" dirty="0">
                <a:solidFill>
                  <a:srgbClr val="383838"/>
                </a:solidFill>
                <a:latin typeface="DM Sans" pitchFamily="34" charset="0"/>
              </a:rPr>
              <a:t>Link : https://www.kaggle.com/datasets/patelprashant/employee-attrition/data</a:t>
            </a:r>
            <a:endParaRPr lang="en-US" sz="1750" dirty="0"/>
          </a:p>
        </p:txBody>
      </p:sp>
      <p:sp>
        <p:nvSpPr>
          <p:cNvPr id="5" name="Shape 2"/>
          <p:cNvSpPr/>
          <p:nvPr/>
        </p:nvSpPr>
        <p:spPr>
          <a:xfrm>
            <a:off x="793790" y="4122182"/>
            <a:ext cx="3664863" cy="2776299"/>
          </a:xfrm>
          <a:prstGeom prst="roundRect">
            <a:avLst>
              <a:gd name="adj" fmla="val 1226"/>
            </a:avLst>
          </a:prstGeom>
          <a:solidFill>
            <a:srgbClr val="F2EEEE"/>
          </a:solidFill>
          <a:ln/>
        </p:spPr>
        <p:txBody>
          <a:bodyPr/>
          <a:lstStyle/>
          <a:p>
            <a:endParaRPr lang="en-IN"/>
          </a:p>
        </p:txBody>
      </p:sp>
      <p:sp>
        <p:nvSpPr>
          <p:cNvPr id="6" name="Text 3"/>
          <p:cNvSpPr/>
          <p:nvPr/>
        </p:nvSpPr>
        <p:spPr>
          <a:xfrm>
            <a:off x="1020604" y="4348996"/>
            <a:ext cx="2977039" cy="372070"/>
          </a:xfrm>
          <a:prstGeom prst="rect">
            <a:avLst/>
          </a:prstGeom>
          <a:noFill/>
          <a:ln/>
        </p:spPr>
        <p:txBody>
          <a:bodyPr wrap="none" lIns="0" tIns="0" rIns="0" bIns="0" rtlCol="0" anchor="t"/>
          <a:lstStyle/>
          <a:p>
            <a:pPr marL="0" indent="0">
              <a:lnSpc>
                <a:spcPts val="2900"/>
              </a:lnSpc>
              <a:buNone/>
            </a:pPr>
            <a:r>
              <a:rPr lang="en-US" sz="2300" dirty="0">
                <a:solidFill>
                  <a:srgbClr val="383838"/>
                </a:solidFill>
                <a:latin typeface="PT Serif" pitchFamily="34" charset="0"/>
              </a:rPr>
              <a:t>Dataset Size:</a:t>
            </a:r>
          </a:p>
          <a:p>
            <a:pPr marL="0" indent="0">
              <a:lnSpc>
                <a:spcPts val="2900"/>
              </a:lnSpc>
              <a:buNone/>
            </a:pPr>
            <a:endParaRPr lang="en-US" sz="2300" dirty="0"/>
          </a:p>
        </p:txBody>
      </p:sp>
      <p:sp>
        <p:nvSpPr>
          <p:cNvPr id="7" name="Text 4"/>
          <p:cNvSpPr/>
          <p:nvPr/>
        </p:nvSpPr>
        <p:spPr>
          <a:xfrm>
            <a:off x="1020604" y="485715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rPr>
              <a:t>The dataset contains 1470 rows and 35 columns .</a:t>
            </a:r>
            <a:endParaRPr lang="en-US" sz="1750" dirty="0"/>
          </a:p>
        </p:txBody>
      </p:sp>
      <p:sp>
        <p:nvSpPr>
          <p:cNvPr id="10" name="Text 7"/>
          <p:cNvSpPr/>
          <p:nvPr/>
        </p:nvSpPr>
        <p:spPr>
          <a:xfrm>
            <a:off x="4912281" y="4857155"/>
            <a:ext cx="3211235" cy="1814513"/>
          </a:xfrm>
          <a:prstGeom prst="rect">
            <a:avLst/>
          </a:prstGeom>
          <a:noFill/>
          <a:ln/>
        </p:spPr>
        <p:txBody>
          <a:bodyPr wrap="square" lIns="0" tIns="0" rIns="0" bIns="0" rtlCol="0" anchor="t"/>
          <a:lstStyle/>
          <a:p>
            <a:pPr marL="0" indent="0">
              <a:lnSpc>
                <a:spcPts val="2850"/>
              </a:lnSpc>
              <a:buNone/>
            </a:pP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B4A5A-1FD3-4120-E2B0-EFBAFD8BD281}"/>
              </a:ext>
            </a:extLst>
          </p:cNvPr>
          <p:cNvPicPr>
            <a:picLocks noChangeAspect="1"/>
          </p:cNvPicPr>
          <p:nvPr/>
        </p:nvPicPr>
        <p:blipFill>
          <a:blip r:embed="rId2"/>
          <a:stretch>
            <a:fillRect/>
          </a:stretch>
        </p:blipFill>
        <p:spPr>
          <a:xfrm>
            <a:off x="712957" y="813810"/>
            <a:ext cx="5824740" cy="6236220"/>
          </a:xfrm>
          <a:prstGeom prst="rect">
            <a:avLst/>
          </a:prstGeom>
        </p:spPr>
      </p:pic>
      <p:sp>
        <p:nvSpPr>
          <p:cNvPr id="4" name="TextBox 3">
            <a:extLst>
              <a:ext uri="{FF2B5EF4-FFF2-40B4-BE49-F238E27FC236}">
                <a16:creationId xmlns:a16="http://schemas.microsoft.com/office/drawing/2014/main" id="{6782D7C3-91DA-6AAB-191B-CBC814CCBBFB}"/>
              </a:ext>
            </a:extLst>
          </p:cNvPr>
          <p:cNvSpPr txBox="1"/>
          <p:nvPr/>
        </p:nvSpPr>
        <p:spPr>
          <a:xfrm>
            <a:off x="7670202" y="1258645"/>
            <a:ext cx="6368527" cy="4801314"/>
          </a:xfrm>
          <a:prstGeom prst="rect">
            <a:avLst/>
          </a:prstGeom>
          <a:noFill/>
        </p:spPr>
        <p:txBody>
          <a:bodyPr wrap="square" rtlCol="0">
            <a:spAutoFit/>
          </a:bodyPr>
          <a:lstStyle/>
          <a:p>
            <a:pPr marL="285750" indent="-285750">
              <a:buFontTx/>
              <a:buChar char="-"/>
            </a:pPr>
            <a:r>
              <a:rPr lang="en-US" dirty="0"/>
              <a:t>The rows represent the *actual classes* (0 or 1).- The columns represent the *predicted classes* (0 or 1).- The values inside the matrix are the number of instances for each combination of actual and predicted class</a:t>
            </a:r>
          </a:p>
          <a:p>
            <a:pPr marL="285750" indent="-285750">
              <a:buFontTx/>
              <a:buChar char="-"/>
            </a:pPr>
            <a:endParaRPr lang="en-US" dirty="0"/>
          </a:p>
          <a:p>
            <a:pPr marL="285750" indent="-285750">
              <a:buFontTx/>
              <a:buChar char="-"/>
            </a:pPr>
            <a:r>
              <a:rPr lang="en-US" dirty="0"/>
              <a:t>*230* true negatives (top-left): The model correctly predicted class 0.- *17* false positives (top-right): The model predicted class 1, but the actual class was 0.- *32* false negatives (bottom-left): The model predicted class 0, but the actual class was 1.- *15* true positives (bottom-right): The model correctly predicted class 1</a:t>
            </a:r>
          </a:p>
          <a:p>
            <a:pPr marL="285750" indent="-285750">
              <a:buFontTx/>
              <a:buChar char="-"/>
            </a:pPr>
            <a:endParaRPr lang="en-US" dirty="0"/>
          </a:p>
          <a:p>
            <a:pPr marL="285750" indent="-285750">
              <a:buFontTx/>
              <a:buChar char="-"/>
            </a:pPr>
            <a:r>
              <a:rPr lang="en-US" dirty="0"/>
              <a:t>The model performs well at predicting class 0 (with 230 true negatives), but struggles more with class 1, misclassifying 32 instances as class 0.- The balance of the confusion matrix suggests that the model may be biased towards predicting class 0, possibly because of class imbalance in the data.</a:t>
            </a:r>
            <a:endParaRPr lang="en-IN" dirty="0"/>
          </a:p>
        </p:txBody>
      </p:sp>
    </p:spTree>
    <p:extLst>
      <p:ext uri="{BB962C8B-B14F-4D97-AF65-F5344CB8AC3E}">
        <p14:creationId xmlns:p14="http://schemas.microsoft.com/office/powerpoint/2010/main" val="1367981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93144"/>
            <a:ext cx="7556421" cy="1488519"/>
          </a:xfrm>
          <a:prstGeom prst="rect">
            <a:avLst/>
          </a:prstGeom>
          <a:noFill/>
          <a:ln/>
        </p:spPr>
        <p:txBody>
          <a:bodyPr wrap="squar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Conclusion and Key Takeaways</a:t>
            </a:r>
            <a:endParaRPr lang="en-US" sz="4650" dirty="0"/>
          </a:p>
        </p:txBody>
      </p:sp>
      <p:sp>
        <p:nvSpPr>
          <p:cNvPr id="4" name="Text 1"/>
          <p:cNvSpPr/>
          <p:nvPr/>
        </p:nvSpPr>
        <p:spPr>
          <a:xfrm>
            <a:off x="793790" y="4121825"/>
            <a:ext cx="7556421" cy="1814513"/>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Box 4">
            <a:extLst>
              <a:ext uri="{FF2B5EF4-FFF2-40B4-BE49-F238E27FC236}">
                <a16:creationId xmlns:a16="http://schemas.microsoft.com/office/drawing/2014/main" id="{AD4BC47D-EF76-22BA-14F8-448E78C06BA4}"/>
              </a:ext>
            </a:extLst>
          </p:cNvPr>
          <p:cNvSpPr txBox="1"/>
          <p:nvPr/>
        </p:nvSpPr>
        <p:spPr>
          <a:xfrm>
            <a:off x="656216" y="4475181"/>
            <a:ext cx="7336716" cy="369332"/>
          </a:xfrm>
          <a:prstGeom prst="rect">
            <a:avLst/>
          </a:prstGeom>
          <a:noFill/>
        </p:spPr>
        <p:txBody>
          <a:bodyPr wrap="square" rtlCol="0">
            <a:spAutoFit/>
          </a:bodyPr>
          <a:lstStyle/>
          <a:p>
            <a:endParaRPr lang="en-IN" dirty="0"/>
          </a:p>
        </p:txBody>
      </p:sp>
      <p:sp>
        <p:nvSpPr>
          <p:cNvPr id="6" name="Rectangle 1">
            <a:extLst>
              <a:ext uri="{FF2B5EF4-FFF2-40B4-BE49-F238E27FC236}">
                <a16:creationId xmlns:a16="http://schemas.microsoft.com/office/drawing/2014/main" id="{9A11DD24-960A-A996-8254-A4B13291FB82}"/>
              </a:ext>
            </a:extLst>
          </p:cNvPr>
          <p:cNvSpPr>
            <a:spLocks noChangeArrowheads="1"/>
          </p:cNvSpPr>
          <p:nvPr/>
        </p:nvSpPr>
        <p:spPr bwMode="auto">
          <a:xfrm>
            <a:off x="548641" y="3683101"/>
            <a:ext cx="816505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Job Role and Compensation</a:t>
            </a:r>
            <a:r>
              <a:rPr kumimoji="0" lang="en-US" altLang="en-US" b="0" i="0" u="none" strike="noStrike" cap="none" normalizeH="0" baseline="0" dirty="0">
                <a:ln>
                  <a:noFill/>
                </a:ln>
                <a:solidFill>
                  <a:schemeClr val="tx1"/>
                </a:solidFill>
                <a:effectLst/>
                <a:latin typeface="Arial" panose="020B0604020202020204" pitchFamily="34" charset="0"/>
              </a:rPr>
              <a:t>: Certain job roles, such as Sales Representatives, were highly correlated with attrition. Additionally, lower income levels and fewer opportunities for growth (as indicated by low Job Level) contributed to higher attrition rates.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Career Development and Job Satisfaction</a:t>
            </a:r>
            <a:r>
              <a:rPr kumimoji="0" lang="en-US" altLang="en-US" b="0" i="0" u="none" strike="noStrike" cap="none" normalizeH="0" baseline="0" dirty="0">
                <a:ln>
                  <a:noFill/>
                </a:ln>
                <a:solidFill>
                  <a:schemeClr val="tx1"/>
                </a:solidFill>
                <a:effectLst/>
                <a:latin typeface="Arial" panose="020B0604020202020204" pitchFamily="34" charset="0"/>
              </a:rPr>
              <a:t>: Factors like years since the last promotion and job satisfaction were influential in predicting whether an employee would leave. Providing clear career growth opportunities and addressing dissatisfaction at work are crucial in retaining employees.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4470"/>
          </a:xfrm>
          <a:prstGeom prst="rect">
            <a:avLst/>
          </a:prstGeom>
        </p:spPr>
      </p:pic>
      <p:sp>
        <p:nvSpPr>
          <p:cNvPr id="3" name="Text 0"/>
          <p:cNvSpPr/>
          <p:nvPr/>
        </p:nvSpPr>
        <p:spPr>
          <a:xfrm>
            <a:off x="678775" y="2957751"/>
            <a:ext cx="8841700" cy="636389"/>
          </a:xfrm>
          <a:prstGeom prst="rect">
            <a:avLst/>
          </a:prstGeom>
          <a:noFill/>
          <a:ln/>
        </p:spPr>
        <p:txBody>
          <a:bodyPr wrap="none" lIns="0" tIns="0" rIns="0" bIns="0" rtlCol="0" anchor="t"/>
          <a:lstStyle/>
          <a:p>
            <a:pPr marL="0" indent="0">
              <a:lnSpc>
                <a:spcPts val="5000"/>
              </a:lnSpc>
              <a:buNone/>
            </a:pPr>
            <a:r>
              <a:rPr lang="en-US" sz="4000" dirty="0">
                <a:solidFill>
                  <a:srgbClr val="020202"/>
                </a:solidFill>
                <a:latin typeface="PT Serif" pitchFamily="34" charset="0"/>
                <a:ea typeface="PT Serif" pitchFamily="34" charset="-122"/>
                <a:cs typeface="PT Serif" pitchFamily="34" charset="-120"/>
              </a:rPr>
              <a:t>Fostering a Positive Work Environment</a:t>
            </a:r>
            <a:endParaRPr lang="en-US" sz="4000" dirty="0"/>
          </a:p>
        </p:txBody>
      </p:sp>
      <p:sp>
        <p:nvSpPr>
          <p:cNvPr id="4" name="Text 1"/>
          <p:cNvSpPr/>
          <p:nvPr/>
        </p:nvSpPr>
        <p:spPr>
          <a:xfrm>
            <a:off x="678775" y="3885009"/>
            <a:ext cx="13272849" cy="620554"/>
          </a:xfrm>
          <a:prstGeom prst="rect">
            <a:avLst/>
          </a:prstGeom>
          <a:noFill/>
          <a:ln/>
        </p:spPr>
        <p:txBody>
          <a:bodyPr wrap="square" lIns="0" tIns="0" rIns="0" bIns="0" rtlCol="0" anchor="t"/>
          <a:lstStyle/>
          <a:p>
            <a:pPr marL="0" indent="0">
              <a:lnSpc>
                <a:spcPts val="2400"/>
              </a:lnSpc>
              <a:buNone/>
            </a:pPr>
            <a:r>
              <a:rPr lang="en-US" sz="1500" dirty="0">
                <a:solidFill>
                  <a:srgbClr val="383838"/>
                </a:solidFill>
                <a:latin typeface="DM Sans" pitchFamily="34" charset="0"/>
                <a:ea typeface="DM Sans" pitchFamily="34" charset="-122"/>
                <a:cs typeface="DM Sans" pitchFamily="34" charset="-120"/>
              </a:rPr>
              <a:t>A positive work environment is crucial for employee well-being and retention. Cultivating a culture of respect, open communication, and collaboration can significantly reduce attrition rates.</a:t>
            </a:r>
            <a:endParaRPr lang="en-US" sz="1500" dirty="0"/>
          </a:p>
        </p:txBody>
      </p:sp>
      <p:sp>
        <p:nvSpPr>
          <p:cNvPr id="6" name="Text 2"/>
          <p:cNvSpPr/>
          <p:nvPr/>
        </p:nvSpPr>
        <p:spPr>
          <a:xfrm>
            <a:off x="678775" y="5402461"/>
            <a:ext cx="2545675" cy="318135"/>
          </a:xfrm>
          <a:prstGeom prst="rect">
            <a:avLst/>
          </a:prstGeom>
          <a:noFill/>
          <a:ln/>
        </p:spPr>
        <p:txBody>
          <a:bodyPr wrap="none" lIns="0" tIns="0" rIns="0" bIns="0" rtlCol="0" anchor="t"/>
          <a:lstStyle/>
          <a:p>
            <a:pPr marL="0" indent="0" algn="l">
              <a:lnSpc>
                <a:spcPts val="2500"/>
              </a:lnSpc>
              <a:buNone/>
            </a:pPr>
            <a:endParaRPr lang="en-US" sz="2000" dirty="0"/>
          </a:p>
        </p:txBody>
      </p:sp>
      <p:sp>
        <p:nvSpPr>
          <p:cNvPr id="7" name="Text 3"/>
          <p:cNvSpPr/>
          <p:nvPr/>
        </p:nvSpPr>
        <p:spPr>
          <a:xfrm>
            <a:off x="678775" y="5836920"/>
            <a:ext cx="3100030" cy="1551384"/>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9" name="Text 4"/>
          <p:cNvSpPr/>
          <p:nvPr/>
        </p:nvSpPr>
        <p:spPr>
          <a:xfrm>
            <a:off x="4069675" y="5402461"/>
            <a:ext cx="2545675" cy="318135"/>
          </a:xfrm>
          <a:prstGeom prst="rect">
            <a:avLst/>
          </a:prstGeom>
          <a:noFill/>
          <a:ln/>
        </p:spPr>
        <p:txBody>
          <a:bodyPr wrap="none" lIns="0" tIns="0" rIns="0" bIns="0" rtlCol="0" anchor="t"/>
          <a:lstStyle/>
          <a:p>
            <a:pPr marL="0" indent="0" algn="l">
              <a:lnSpc>
                <a:spcPts val="2500"/>
              </a:lnSpc>
              <a:buNone/>
            </a:pPr>
            <a:endParaRPr lang="en-US" sz="2000" dirty="0"/>
          </a:p>
        </p:txBody>
      </p:sp>
      <p:sp>
        <p:nvSpPr>
          <p:cNvPr id="10" name="Text 5"/>
          <p:cNvSpPr/>
          <p:nvPr/>
        </p:nvSpPr>
        <p:spPr>
          <a:xfrm>
            <a:off x="4069675" y="5836920"/>
            <a:ext cx="3100030" cy="1861661"/>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12" name="Text 6"/>
          <p:cNvSpPr/>
          <p:nvPr/>
        </p:nvSpPr>
        <p:spPr>
          <a:xfrm>
            <a:off x="7460575" y="5402461"/>
            <a:ext cx="2545675" cy="318135"/>
          </a:xfrm>
          <a:prstGeom prst="rect">
            <a:avLst/>
          </a:prstGeom>
          <a:noFill/>
          <a:ln/>
        </p:spPr>
        <p:txBody>
          <a:bodyPr wrap="none" lIns="0" tIns="0" rIns="0" bIns="0" rtlCol="0" anchor="t"/>
          <a:lstStyle/>
          <a:p>
            <a:pPr marL="0" indent="0" algn="l">
              <a:lnSpc>
                <a:spcPts val="2500"/>
              </a:lnSpc>
              <a:buNone/>
            </a:pPr>
            <a:endParaRPr lang="en-US" sz="2000" dirty="0"/>
          </a:p>
        </p:txBody>
      </p:sp>
      <p:sp>
        <p:nvSpPr>
          <p:cNvPr id="13" name="Text 7"/>
          <p:cNvSpPr/>
          <p:nvPr/>
        </p:nvSpPr>
        <p:spPr>
          <a:xfrm>
            <a:off x="7460575" y="5836920"/>
            <a:ext cx="3100030" cy="1551384"/>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15" name="Text 8"/>
          <p:cNvSpPr/>
          <p:nvPr/>
        </p:nvSpPr>
        <p:spPr>
          <a:xfrm>
            <a:off x="10851475" y="5402461"/>
            <a:ext cx="2545675" cy="318135"/>
          </a:xfrm>
          <a:prstGeom prst="rect">
            <a:avLst/>
          </a:prstGeom>
          <a:noFill/>
          <a:ln/>
        </p:spPr>
        <p:txBody>
          <a:bodyPr wrap="none" lIns="0" tIns="0" rIns="0" bIns="0" rtlCol="0" anchor="t"/>
          <a:lstStyle/>
          <a:p>
            <a:pPr marL="0" indent="0" algn="l">
              <a:lnSpc>
                <a:spcPts val="2500"/>
              </a:lnSpc>
              <a:buNone/>
            </a:pPr>
            <a:endParaRPr lang="en-US" sz="2000" dirty="0"/>
          </a:p>
        </p:txBody>
      </p:sp>
      <p:sp>
        <p:nvSpPr>
          <p:cNvPr id="16" name="Text 9"/>
          <p:cNvSpPr/>
          <p:nvPr/>
        </p:nvSpPr>
        <p:spPr>
          <a:xfrm>
            <a:off x="10851475" y="5836920"/>
            <a:ext cx="3100149" cy="1861661"/>
          </a:xfrm>
          <a:prstGeom prst="rect">
            <a:avLst/>
          </a:prstGeom>
          <a:noFill/>
          <a:ln/>
        </p:spPr>
        <p:txBody>
          <a:bodyPr wrap="square" lIns="0" tIns="0" rIns="0" bIns="0" rtlCol="0" anchor="t"/>
          <a:lstStyle/>
          <a:p>
            <a:pPr marL="0" indent="0" algn="l">
              <a:lnSpc>
                <a:spcPts val="2400"/>
              </a:lnSpc>
              <a:buNone/>
            </a:pPr>
            <a:endParaRPr lang="en-US" sz="1500" dirty="0"/>
          </a:p>
        </p:txBody>
      </p:sp>
      <p:pic>
        <p:nvPicPr>
          <p:cNvPr id="18" name="Picture 17">
            <a:extLst>
              <a:ext uri="{FF2B5EF4-FFF2-40B4-BE49-F238E27FC236}">
                <a16:creationId xmlns:a16="http://schemas.microsoft.com/office/drawing/2014/main" id="{F882CECD-92C1-CDDC-76D4-EF6B4ED8F24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59275" y="4822115"/>
            <a:ext cx="3775934" cy="27705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8176" y="292777"/>
            <a:ext cx="7495937" cy="725448"/>
          </a:xfrm>
          <a:prstGeom prst="rect">
            <a:avLst/>
          </a:prstGeom>
          <a:noFill/>
          <a:ln/>
        </p:spPr>
        <p:txBody>
          <a:bodyPr wrap="none" lIns="0" tIns="0" rIns="0" bIns="0" rtlCol="0" anchor="t"/>
          <a:lstStyle/>
          <a:p>
            <a:pPr marL="0" indent="0">
              <a:lnSpc>
                <a:spcPts val="5700"/>
              </a:lnSpc>
              <a:buNone/>
            </a:pPr>
            <a:r>
              <a:rPr lang="en-US" sz="4550" dirty="0">
                <a:solidFill>
                  <a:srgbClr val="020202"/>
                </a:solidFill>
                <a:latin typeface="PT Serif" pitchFamily="34" charset="0"/>
              </a:rPr>
              <a:t>Key Features </a:t>
            </a:r>
            <a:endParaRPr lang="en-US" sz="4550" dirty="0"/>
          </a:p>
        </p:txBody>
      </p:sp>
      <p:sp>
        <p:nvSpPr>
          <p:cNvPr id="3" name="Text 1"/>
          <p:cNvSpPr/>
          <p:nvPr/>
        </p:nvSpPr>
        <p:spPr>
          <a:xfrm>
            <a:off x="773787" y="1950958"/>
            <a:ext cx="13082826" cy="1061204"/>
          </a:xfrm>
          <a:prstGeom prst="rect">
            <a:avLst/>
          </a:prstGeom>
          <a:noFill/>
          <a:ln/>
        </p:spPr>
        <p:txBody>
          <a:bodyPr wrap="square" lIns="0" tIns="0" rIns="0" bIns="0" rtlCol="0" anchor="t"/>
          <a:lstStyle/>
          <a:p>
            <a:pPr marL="0" indent="0">
              <a:lnSpc>
                <a:spcPts val="2750"/>
              </a:lnSpc>
              <a:buNone/>
            </a:pPr>
            <a:r>
              <a:rPr lang="en-US" sz="1700" dirty="0">
                <a:solidFill>
                  <a:srgbClr val="383838"/>
                </a:solidFill>
                <a:latin typeface="DM Sans" pitchFamily="34" charset="0"/>
                <a:ea typeface="DM Sans" pitchFamily="34" charset="-122"/>
                <a:cs typeface="DM Sans" pitchFamily="34" charset="-120"/>
              </a:rPr>
              <a:t>.</a:t>
            </a:r>
            <a:endParaRPr lang="en-US" sz="1700" dirty="0"/>
          </a:p>
        </p:txBody>
      </p:sp>
      <p:sp>
        <p:nvSpPr>
          <p:cNvPr id="5" name="Text 3"/>
          <p:cNvSpPr/>
          <p:nvPr/>
        </p:nvSpPr>
        <p:spPr>
          <a:xfrm>
            <a:off x="929640" y="3584138"/>
            <a:ext cx="185618" cy="348258"/>
          </a:xfrm>
          <a:prstGeom prst="rect">
            <a:avLst/>
          </a:prstGeom>
          <a:noFill/>
          <a:ln/>
        </p:spPr>
        <p:txBody>
          <a:bodyPr wrap="none" lIns="0" tIns="0" rIns="0" bIns="0" rtlCol="0" anchor="t"/>
          <a:lstStyle/>
          <a:p>
            <a:pPr marL="0" indent="0" algn="ctr">
              <a:lnSpc>
                <a:spcPts val="2700"/>
              </a:lnSpc>
              <a:buNone/>
            </a:pPr>
            <a:endParaRPr lang="en-US" sz="2700" dirty="0"/>
          </a:p>
        </p:txBody>
      </p:sp>
      <p:sp>
        <p:nvSpPr>
          <p:cNvPr id="6" name="Text 4"/>
          <p:cNvSpPr/>
          <p:nvPr/>
        </p:nvSpPr>
        <p:spPr>
          <a:xfrm>
            <a:off x="1492210" y="3509605"/>
            <a:ext cx="2901791" cy="362664"/>
          </a:xfrm>
          <a:prstGeom prst="rect">
            <a:avLst/>
          </a:prstGeom>
          <a:noFill/>
          <a:ln/>
        </p:spPr>
        <p:txBody>
          <a:bodyPr wrap="none" lIns="0" tIns="0" rIns="0" bIns="0" rtlCol="0" anchor="t"/>
          <a:lstStyle/>
          <a:p>
            <a:pPr marL="0" indent="0">
              <a:lnSpc>
                <a:spcPts val="2850"/>
              </a:lnSpc>
              <a:buNone/>
            </a:pPr>
            <a:endParaRPr lang="en-US" sz="2250" dirty="0"/>
          </a:p>
        </p:txBody>
      </p:sp>
      <p:sp>
        <p:nvSpPr>
          <p:cNvPr id="7" name="Text 5"/>
          <p:cNvSpPr/>
          <p:nvPr/>
        </p:nvSpPr>
        <p:spPr>
          <a:xfrm>
            <a:off x="1492210" y="4004905"/>
            <a:ext cx="5712500" cy="1061204"/>
          </a:xfrm>
          <a:prstGeom prst="rect">
            <a:avLst/>
          </a:prstGeom>
          <a:noFill/>
          <a:ln/>
        </p:spPr>
        <p:txBody>
          <a:bodyPr wrap="square" lIns="0" tIns="0" rIns="0" bIns="0" rtlCol="0" anchor="t"/>
          <a:lstStyle/>
          <a:p>
            <a:pPr marL="0" indent="0">
              <a:lnSpc>
                <a:spcPts val="2750"/>
              </a:lnSpc>
              <a:buNone/>
            </a:pPr>
            <a:r>
              <a:rPr lang="en-US" sz="1700" dirty="0">
                <a:solidFill>
                  <a:srgbClr val="383838"/>
                </a:solidFill>
                <a:latin typeface="DM Sans" pitchFamily="34" charset="0"/>
                <a:ea typeface="DM Sans" pitchFamily="34" charset="-122"/>
                <a:cs typeface="DM Sans" pitchFamily="34" charset="-120"/>
              </a:rPr>
              <a:t>.</a:t>
            </a:r>
            <a:endParaRPr lang="en-US" sz="1700" dirty="0"/>
          </a:p>
        </p:txBody>
      </p:sp>
      <p:sp>
        <p:nvSpPr>
          <p:cNvPr id="9" name="Text 7"/>
          <p:cNvSpPr/>
          <p:nvPr/>
        </p:nvSpPr>
        <p:spPr>
          <a:xfrm>
            <a:off x="7581543" y="3584138"/>
            <a:ext cx="185618" cy="348258"/>
          </a:xfrm>
          <a:prstGeom prst="rect">
            <a:avLst/>
          </a:prstGeom>
          <a:noFill/>
          <a:ln/>
        </p:spPr>
        <p:txBody>
          <a:bodyPr wrap="none" lIns="0" tIns="0" rIns="0" bIns="0" rtlCol="0" anchor="t"/>
          <a:lstStyle/>
          <a:p>
            <a:pPr marL="0" indent="0" algn="ctr">
              <a:lnSpc>
                <a:spcPts val="2700"/>
              </a:lnSpc>
              <a:buNone/>
            </a:pPr>
            <a:endParaRPr lang="en-US" sz="2700" dirty="0"/>
          </a:p>
        </p:txBody>
      </p:sp>
      <p:sp>
        <p:nvSpPr>
          <p:cNvPr id="10" name="Text 8"/>
          <p:cNvSpPr/>
          <p:nvPr/>
        </p:nvSpPr>
        <p:spPr>
          <a:xfrm>
            <a:off x="8144113" y="3509605"/>
            <a:ext cx="3019425" cy="362664"/>
          </a:xfrm>
          <a:prstGeom prst="rect">
            <a:avLst/>
          </a:prstGeom>
          <a:noFill/>
          <a:ln/>
        </p:spPr>
        <p:txBody>
          <a:bodyPr wrap="none" lIns="0" tIns="0" rIns="0" bIns="0" rtlCol="0" anchor="t"/>
          <a:lstStyle/>
          <a:p>
            <a:pPr marL="0" indent="0">
              <a:lnSpc>
                <a:spcPts val="2850"/>
              </a:lnSpc>
              <a:buNone/>
            </a:pPr>
            <a:endParaRPr lang="en-US" sz="2250" dirty="0"/>
          </a:p>
        </p:txBody>
      </p:sp>
      <p:sp>
        <p:nvSpPr>
          <p:cNvPr id="11" name="Text 9"/>
          <p:cNvSpPr/>
          <p:nvPr/>
        </p:nvSpPr>
        <p:spPr>
          <a:xfrm>
            <a:off x="8058052" y="1358524"/>
            <a:ext cx="5712500" cy="1414939"/>
          </a:xfrm>
          <a:prstGeom prst="rect">
            <a:avLst/>
          </a:prstGeom>
          <a:noFill/>
          <a:ln/>
        </p:spPr>
        <p:txBody>
          <a:bodyPr wrap="square" lIns="0" tIns="0" rIns="0" bIns="0" rtlCol="0" anchor="t"/>
          <a:lstStyle/>
          <a:p>
            <a:pPr marL="0" indent="0">
              <a:lnSpc>
                <a:spcPts val="2750"/>
              </a:lnSpc>
              <a:buNone/>
            </a:pPr>
            <a:r>
              <a:rPr lang="en-US" sz="1700" dirty="0">
                <a:solidFill>
                  <a:srgbClr val="383838"/>
                </a:solidFill>
                <a:latin typeface="DM Sans" pitchFamily="34" charset="0"/>
                <a:ea typeface="DM Sans" pitchFamily="34" charset="-122"/>
                <a:cs typeface="DM Sans" pitchFamily="34" charset="-120"/>
              </a:rPr>
              <a:t>.</a:t>
            </a:r>
            <a:endParaRPr lang="en-US" sz="1700" dirty="0"/>
          </a:p>
        </p:txBody>
      </p:sp>
      <p:sp>
        <p:nvSpPr>
          <p:cNvPr id="13" name="Text 11"/>
          <p:cNvSpPr/>
          <p:nvPr/>
        </p:nvSpPr>
        <p:spPr>
          <a:xfrm>
            <a:off x="929640" y="5964079"/>
            <a:ext cx="185618" cy="348258"/>
          </a:xfrm>
          <a:prstGeom prst="rect">
            <a:avLst/>
          </a:prstGeom>
          <a:noFill/>
          <a:ln/>
        </p:spPr>
        <p:txBody>
          <a:bodyPr wrap="none" lIns="0" tIns="0" rIns="0" bIns="0" rtlCol="0" anchor="t"/>
          <a:lstStyle/>
          <a:p>
            <a:pPr marL="0" indent="0" algn="ctr">
              <a:lnSpc>
                <a:spcPts val="2700"/>
              </a:lnSpc>
              <a:buNone/>
            </a:pPr>
            <a:endParaRPr lang="en-US" sz="2700" dirty="0"/>
          </a:p>
        </p:txBody>
      </p:sp>
      <p:sp>
        <p:nvSpPr>
          <p:cNvPr id="14" name="Text 12"/>
          <p:cNvSpPr/>
          <p:nvPr/>
        </p:nvSpPr>
        <p:spPr>
          <a:xfrm>
            <a:off x="1492210" y="5889546"/>
            <a:ext cx="3397448" cy="362664"/>
          </a:xfrm>
          <a:prstGeom prst="rect">
            <a:avLst/>
          </a:prstGeom>
          <a:noFill/>
          <a:ln/>
        </p:spPr>
        <p:txBody>
          <a:bodyPr wrap="none" lIns="0" tIns="0" rIns="0" bIns="0" rtlCol="0" anchor="t"/>
          <a:lstStyle/>
          <a:p>
            <a:pPr marL="0" indent="0">
              <a:lnSpc>
                <a:spcPts val="2850"/>
              </a:lnSpc>
              <a:buNone/>
            </a:pPr>
            <a:endParaRPr lang="en-US" sz="2250" dirty="0"/>
          </a:p>
        </p:txBody>
      </p:sp>
      <p:sp>
        <p:nvSpPr>
          <p:cNvPr id="15" name="Text 13"/>
          <p:cNvSpPr/>
          <p:nvPr/>
        </p:nvSpPr>
        <p:spPr>
          <a:xfrm>
            <a:off x="1492210" y="6384846"/>
            <a:ext cx="5712500" cy="1061204"/>
          </a:xfrm>
          <a:prstGeom prst="rect">
            <a:avLst/>
          </a:prstGeom>
          <a:noFill/>
          <a:ln/>
        </p:spPr>
        <p:txBody>
          <a:bodyPr wrap="square" lIns="0" tIns="0" rIns="0" bIns="0" rtlCol="0" anchor="t"/>
          <a:lstStyle/>
          <a:p>
            <a:pPr marL="0" indent="0">
              <a:lnSpc>
                <a:spcPts val="2750"/>
              </a:lnSpc>
              <a:buNone/>
            </a:pPr>
            <a:endParaRPr lang="en-US" sz="1700" dirty="0"/>
          </a:p>
        </p:txBody>
      </p:sp>
      <p:sp>
        <p:nvSpPr>
          <p:cNvPr id="17" name="Text 15"/>
          <p:cNvSpPr/>
          <p:nvPr/>
        </p:nvSpPr>
        <p:spPr>
          <a:xfrm>
            <a:off x="7581543" y="5964079"/>
            <a:ext cx="185618" cy="348258"/>
          </a:xfrm>
          <a:prstGeom prst="rect">
            <a:avLst/>
          </a:prstGeom>
          <a:noFill/>
          <a:ln/>
        </p:spPr>
        <p:txBody>
          <a:bodyPr wrap="none" lIns="0" tIns="0" rIns="0" bIns="0" rtlCol="0" anchor="t"/>
          <a:lstStyle/>
          <a:p>
            <a:pPr marL="0" indent="0" algn="ctr">
              <a:lnSpc>
                <a:spcPts val="2700"/>
              </a:lnSpc>
              <a:buNone/>
            </a:pPr>
            <a:endParaRPr lang="en-US" sz="2700" dirty="0"/>
          </a:p>
        </p:txBody>
      </p:sp>
      <p:sp>
        <p:nvSpPr>
          <p:cNvPr id="18" name="Text 16"/>
          <p:cNvSpPr/>
          <p:nvPr/>
        </p:nvSpPr>
        <p:spPr>
          <a:xfrm>
            <a:off x="8144113" y="5889546"/>
            <a:ext cx="3651409" cy="362664"/>
          </a:xfrm>
          <a:prstGeom prst="rect">
            <a:avLst/>
          </a:prstGeom>
          <a:noFill/>
          <a:ln/>
        </p:spPr>
        <p:txBody>
          <a:bodyPr wrap="none" lIns="0" tIns="0" rIns="0" bIns="0" rtlCol="0" anchor="t"/>
          <a:lstStyle/>
          <a:p>
            <a:pPr marL="0" indent="0">
              <a:lnSpc>
                <a:spcPts val="2850"/>
              </a:lnSpc>
              <a:buNone/>
            </a:pPr>
            <a:endParaRPr lang="en-US" sz="2250" dirty="0"/>
          </a:p>
        </p:txBody>
      </p:sp>
      <p:sp>
        <p:nvSpPr>
          <p:cNvPr id="19" name="Text 17"/>
          <p:cNvSpPr/>
          <p:nvPr/>
        </p:nvSpPr>
        <p:spPr>
          <a:xfrm>
            <a:off x="8144113" y="6384846"/>
            <a:ext cx="5712500" cy="1061204"/>
          </a:xfrm>
          <a:prstGeom prst="rect">
            <a:avLst/>
          </a:prstGeom>
          <a:noFill/>
          <a:ln/>
        </p:spPr>
        <p:txBody>
          <a:bodyPr wrap="square" lIns="0" tIns="0" rIns="0" bIns="0" rtlCol="0" anchor="t"/>
          <a:lstStyle/>
          <a:p>
            <a:pPr marL="0" indent="0">
              <a:lnSpc>
                <a:spcPts val="2750"/>
              </a:lnSpc>
              <a:buNone/>
            </a:pPr>
            <a:endParaRPr lang="en-US" sz="1700" dirty="0"/>
          </a:p>
        </p:txBody>
      </p:sp>
      <p:sp>
        <p:nvSpPr>
          <p:cNvPr id="20" name="TextBox 19">
            <a:extLst>
              <a:ext uri="{FF2B5EF4-FFF2-40B4-BE49-F238E27FC236}">
                <a16:creationId xmlns:a16="http://schemas.microsoft.com/office/drawing/2014/main" id="{6C2B7A06-B0A8-5D1E-84C3-7E933CFB8F8D}"/>
              </a:ext>
            </a:extLst>
          </p:cNvPr>
          <p:cNvSpPr txBox="1"/>
          <p:nvPr/>
        </p:nvSpPr>
        <p:spPr>
          <a:xfrm>
            <a:off x="472440" y="1188124"/>
            <a:ext cx="12926973" cy="7971413"/>
          </a:xfrm>
          <a:prstGeom prst="rect">
            <a:avLst/>
          </a:prstGeom>
          <a:noFill/>
        </p:spPr>
        <p:txBody>
          <a:bodyPr wrap="square" rtlCol="0">
            <a:spAutoFit/>
          </a:bodyPr>
          <a:lstStyle/>
          <a:p>
            <a:pPr marL="342900" indent="-342900">
              <a:buAutoNum type="arabicParenR"/>
            </a:pPr>
            <a:r>
              <a:rPr lang="en-IN" sz="2800" b="1" dirty="0"/>
              <a:t>Employee Information :</a:t>
            </a:r>
          </a:p>
          <a:p>
            <a:pPr marL="342900" indent="-342900">
              <a:buFont typeface="Arial" panose="020B0604020202020204" pitchFamily="34" charset="0"/>
              <a:buChar char="•"/>
            </a:pPr>
            <a:r>
              <a:rPr lang="en-US" sz="2400" dirty="0"/>
              <a:t>Age, Gender, Marital Status, Job Role, Department</a:t>
            </a:r>
            <a:endParaRPr lang="en-IN" sz="2400" dirty="0"/>
          </a:p>
          <a:p>
            <a:endParaRPr lang="en-IN" dirty="0"/>
          </a:p>
          <a:p>
            <a:r>
              <a:rPr lang="en-IN" sz="2800" b="1" dirty="0"/>
              <a:t>2) </a:t>
            </a:r>
            <a:r>
              <a:rPr lang="en-US" sz="2800" b="1" dirty="0"/>
              <a:t>Job Performance &amp; Satisfaction: </a:t>
            </a:r>
          </a:p>
          <a:p>
            <a:pPr marL="285750" indent="-285750">
              <a:buFont typeface="Arial" panose="020B0604020202020204" pitchFamily="34" charset="0"/>
              <a:buChar char="•"/>
            </a:pPr>
            <a:r>
              <a:rPr lang="en-US" sz="2400" dirty="0"/>
              <a:t>Job Satisfaction, Performance Rating, Job Involvement, Job Level.</a:t>
            </a:r>
          </a:p>
          <a:p>
            <a:pPr marL="285750" indent="-285750">
              <a:buFont typeface="Arial" panose="020B0604020202020204" pitchFamily="34" charset="0"/>
              <a:buChar char="•"/>
            </a:pPr>
            <a:endParaRPr lang="en-US" dirty="0"/>
          </a:p>
          <a:p>
            <a:pPr marL="342900" indent="-342900">
              <a:buAutoNum type="arabicParenR" startAt="3"/>
            </a:pPr>
            <a:r>
              <a:rPr lang="en-US" sz="2800" b="1" dirty="0"/>
              <a:t>Compensation: </a:t>
            </a:r>
          </a:p>
          <a:p>
            <a:pPr marL="285750" indent="-285750">
              <a:buFont typeface="Arial" panose="020B0604020202020204" pitchFamily="34" charset="0"/>
              <a:buChar char="•"/>
            </a:pPr>
            <a:r>
              <a:rPr lang="en-US" sz="2400" dirty="0"/>
              <a:t>Monthly Income, Hourly Rate, Stock Option Level, Percent Salary Hike.</a:t>
            </a:r>
          </a:p>
          <a:p>
            <a:endParaRPr lang="en-US" sz="2400" dirty="0"/>
          </a:p>
          <a:p>
            <a:r>
              <a:rPr lang="en-US" sz="3200" b="1" dirty="0"/>
              <a:t>4)</a:t>
            </a:r>
            <a:r>
              <a:rPr lang="en-US" sz="3200" dirty="0"/>
              <a:t> </a:t>
            </a:r>
            <a:r>
              <a:rPr lang="en-US" sz="2800" b="1" dirty="0"/>
              <a:t>Work-Life Balance: </a:t>
            </a:r>
          </a:p>
          <a:p>
            <a:pPr marL="285750" indent="-285750">
              <a:buFont typeface="Arial" panose="020B0604020202020204" pitchFamily="34" charset="0"/>
              <a:buChar char="•"/>
            </a:pPr>
            <a:r>
              <a:rPr lang="en-US" sz="2400" dirty="0"/>
              <a:t>Work-Life Balance, </a:t>
            </a:r>
            <a:r>
              <a:rPr lang="en-US" sz="2400" dirty="0" err="1"/>
              <a:t>OverTime</a:t>
            </a:r>
            <a:r>
              <a:rPr lang="en-US" sz="2400" dirty="0"/>
              <a:t>, Years at Company, Training Times Last Year.</a:t>
            </a:r>
          </a:p>
          <a:p>
            <a:endParaRPr lang="en-US" dirty="0"/>
          </a:p>
          <a:p>
            <a:r>
              <a:rPr lang="en-US" sz="3200" b="1" dirty="0"/>
              <a:t>5)</a:t>
            </a:r>
            <a:r>
              <a:rPr lang="en-US" sz="3200" dirty="0"/>
              <a:t> </a:t>
            </a:r>
            <a:r>
              <a:rPr lang="en-US" sz="2800" b="1" dirty="0"/>
              <a:t>Attrition: </a:t>
            </a:r>
          </a:p>
          <a:p>
            <a:pPr marL="285750" indent="-285750">
              <a:buFont typeface="Arial" panose="020B0604020202020204" pitchFamily="34" charset="0"/>
              <a:buChar char="•"/>
            </a:pPr>
            <a:r>
              <a:rPr lang="en-US" sz="2400" dirty="0"/>
              <a:t>The target variable indicating whether the employee left the company (Yes/No).</a:t>
            </a:r>
          </a:p>
          <a:p>
            <a:endParaRPr lang="en-US" dirty="0"/>
          </a:p>
          <a:p>
            <a:r>
              <a:rPr lang="en-US" sz="3200" b="1" dirty="0"/>
              <a:t>6) </a:t>
            </a:r>
            <a:r>
              <a:rPr lang="en-US" sz="2800" b="1" dirty="0"/>
              <a:t>Categorical Variables and</a:t>
            </a:r>
            <a:r>
              <a:rPr lang="en-US" sz="2800" dirty="0"/>
              <a:t> </a:t>
            </a:r>
            <a:r>
              <a:rPr lang="en-US" sz="2800" b="1" dirty="0"/>
              <a:t>Numerical Variables:</a:t>
            </a:r>
          </a:p>
          <a:p>
            <a:pPr marL="285750" indent="-285750">
              <a:buFont typeface="Arial" panose="020B0604020202020204" pitchFamily="34" charset="0"/>
              <a:buChar char="•"/>
            </a:pPr>
            <a:r>
              <a:rPr lang="en-US" sz="2800" dirty="0"/>
              <a:t> </a:t>
            </a:r>
            <a:r>
              <a:rPr lang="en-US" sz="2400" dirty="0"/>
              <a:t>Attributes such as Age, </a:t>
            </a:r>
            <a:r>
              <a:rPr lang="en-US" sz="2400" dirty="0" err="1"/>
              <a:t>MonthlyIncome</a:t>
            </a:r>
            <a:r>
              <a:rPr lang="en-US" sz="2400" dirty="0"/>
              <a:t>, </a:t>
            </a:r>
            <a:r>
              <a:rPr lang="en-US" sz="2400" dirty="0" err="1"/>
              <a:t>YearsAtCompany</a:t>
            </a:r>
            <a:r>
              <a:rPr lang="en-US" sz="2400" dirty="0"/>
              <a:t>, and </a:t>
            </a:r>
            <a:r>
              <a:rPr lang="en-US" sz="2400" dirty="0" err="1"/>
              <a:t>TotalWorkingYears</a:t>
            </a:r>
            <a:r>
              <a:rPr lang="en-US" sz="2400" dirty="0"/>
              <a:t> are numerical. Attributes like </a:t>
            </a:r>
            <a:r>
              <a:rPr lang="en-US" sz="2400" dirty="0" err="1"/>
              <a:t>BusinessTravel</a:t>
            </a:r>
            <a:r>
              <a:rPr lang="en-US" sz="2400" dirty="0"/>
              <a:t>, </a:t>
            </a:r>
            <a:r>
              <a:rPr lang="en-US" sz="2400" dirty="0" err="1"/>
              <a:t>EducationField</a:t>
            </a:r>
            <a:r>
              <a:rPr lang="en-US" sz="2400" dirty="0"/>
              <a:t>, </a:t>
            </a:r>
            <a:r>
              <a:rPr lang="en-US" sz="2400" dirty="0" err="1"/>
              <a:t>JobRole</a:t>
            </a:r>
            <a:r>
              <a:rPr lang="en-US" sz="2400" dirty="0"/>
              <a:t>, and Gender are categorical </a:t>
            </a:r>
          </a:p>
          <a:p>
            <a:endParaRPr lang="en-US" sz="2800" b="1" dirty="0"/>
          </a:p>
          <a:p>
            <a:endParaRPr lang="en-US"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A98C4A-8F1F-5271-816A-400258F2049E}"/>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95107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438619-7AC0-4AB6-48F1-5F603183F3DE}"/>
              </a:ext>
            </a:extLst>
          </p:cNvPr>
          <p:cNvSpPr txBox="1"/>
          <p:nvPr/>
        </p:nvSpPr>
        <p:spPr>
          <a:xfrm rot="10800000" flipH="1" flipV="1">
            <a:off x="292307" y="-1043551"/>
            <a:ext cx="8356841" cy="3280706"/>
          </a:xfrm>
          <a:prstGeom prst="rect">
            <a:avLst/>
          </a:prstGeom>
          <a:noFill/>
        </p:spPr>
        <p:txBody>
          <a:bodyPr wrap="square" rtlCol="0">
            <a:spAutoFit/>
          </a:bodyPr>
          <a:lstStyle/>
          <a:p>
            <a:pPr marL="0" indent="0">
              <a:lnSpc>
                <a:spcPts val="5050"/>
              </a:lnSpc>
              <a:buNone/>
            </a:pPr>
            <a:endParaRPr lang="en-US" sz="2800" b="1" dirty="0">
              <a:solidFill>
                <a:srgbClr val="312F2B"/>
              </a:solidFill>
              <a:latin typeface="Gelasio" pitchFamily="34" charset="0"/>
              <a:ea typeface="Gelasio" pitchFamily="34" charset="-122"/>
              <a:cs typeface="Gelasio" pitchFamily="34" charset="-120"/>
            </a:endParaRPr>
          </a:p>
          <a:p>
            <a:pPr marL="0" indent="0">
              <a:lnSpc>
                <a:spcPts val="5050"/>
              </a:lnSpc>
              <a:buNone/>
            </a:pPr>
            <a:endParaRPr lang="en-US" sz="2800" b="1" dirty="0">
              <a:solidFill>
                <a:srgbClr val="312F2B"/>
              </a:solidFill>
              <a:latin typeface="Gelasio" pitchFamily="34" charset="0"/>
              <a:ea typeface="Gelasio" pitchFamily="34" charset="-122"/>
              <a:cs typeface="Gelasio" pitchFamily="34" charset="-120"/>
            </a:endParaRPr>
          </a:p>
          <a:p>
            <a:pPr marL="0" indent="0">
              <a:lnSpc>
                <a:spcPts val="5050"/>
              </a:lnSpc>
              <a:buNone/>
            </a:pPr>
            <a:r>
              <a:rPr lang="en-US" sz="2800" b="1" dirty="0">
                <a:solidFill>
                  <a:srgbClr val="312F2B"/>
                </a:solidFill>
                <a:latin typeface="Gelasio" pitchFamily="34" charset="0"/>
                <a:ea typeface="Gelasio" pitchFamily="34" charset="-122"/>
                <a:cs typeface="Gelasio" pitchFamily="34" charset="-120"/>
              </a:rPr>
              <a:t>Exploratory Data Analysis: Uncovering Patterns and Insights</a:t>
            </a:r>
          </a:p>
          <a:p>
            <a:pPr marL="0" indent="0">
              <a:lnSpc>
                <a:spcPts val="5050"/>
              </a:lnSpc>
              <a:buNone/>
            </a:pPr>
            <a:endParaRPr lang="en-US" sz="2800" b="1" dirty="0">
              <a:solidFill>
                <a:srgbClr val="312F2B"/>
              </a:solidFill>
              <a:latin typeface="Gelasio" pitchFamily="34" charset="0"/>
              <a:cs typeface="Gelasio" pitchFamily="34" charset="-120"/>
            </a:endParaRPr>
          </a:p>
        </p:txBody>
      </p:sp>
      <p:sp>
        <p:nvSpPr>
          <p:cNvPr id="4" name="TextBox 3">
            <a:extLst>
              <a:ext uri="{FF2B5EF4-FFF2-40B4-BE49-F238E27FC236}">
                <a16:creationId xmlns:a16="http://schemas.microsoft.com/office/drawing/2014/main" id="{D6FEF778-15A0-315A-F56E-1C58FFBE5A26}"/>
              </a:ext>
            </a:extLst>
          </p:cNvPr>
          <p:cNvSpPr txBox="1"/>
          <p:nvPr/>
        </p:nvSpPr>
        <p:spPr>
          <a:xfrm>
            <a:off x="419548" y="1947134"/>
            <a:ext cx="4034118" cy="1107996"/>
          </a:xfrm>
          <a:prstGeom prst="rect">
            <a:avLst/>
          </a:prstGeom>
          <a:noFill/>
        </p:spPr>
        <p:txBody>
          <a:bodyPr wrap="square" rtlCol="0">
            <a:spAutoFit/>
          </a:bodyPr>
          <a:lstStyle/>
          <a:p>
            <a:r>
              <a:rPr lang="en-IN" sz="2400" u="sng" dirty="0"/>
              <a:t>1) Correlation Between Features:</a:t>
            </a:r>
          </a:p>
          <a:p>
            <a:endParaRPr lang="en-IN" dirty="0"/>
          </a:p>
        </p:txBody>
      </p:sp>
      <p:pic>
        <p:nvPicPr>
          <p:cNvPr id="6" name="Picture 5">
            <a:extLst>
              <a:ext uri="{FF2B5EF4-FFF2-40B4-BE49-F238E27FC236}">
                <a16:creationId xmlns:a16="http://schemas.microsoft.com/office/drawing/2014/main" id="{10584C19-D290-AB2B-CC12-81E5F9C72E09}"/>
              </a:ext>
            </a:extLst>
          </p:cNvPr>
          <p:cNvPicPr>
            <a:picLocks noChangeAspect="1"/>
          </p:cNvPicPr>
          <p:nvPr/>
        </p:nvPicPr>
        <p:blipFill>
          <a:blip r:embed="rId2"/>
          <a:stretch>
            <a:fillRect/>
          </a:stretch>
        </p:blipFill>
        <p:spPr>
          <a:xfrm>
            <a:off x="5276487" y="1043493"/>
            <a:ext cx="9155035" cy="6755802"/>
          </a:xfrm>
          <a:prstGeom prst="rect">
            <a:avLst/>
          </a:prstGeom>
        </p:spPr>
      </p:pic>
      <p:sp>
        <p:nvSpPr>
          <p:cNvPr id="7" name="TextBox 6">
            <a:extLst>
              <a:ext uri="{FF2B5EF4-FFF2-40B4-BE49-F238E27FC236}">
                <a16:creationId xmlns:a16="http://schemas.microsoft.com/office/drawing/2014/main" id="{BB644B4C-EFD7-CAEA-0611-B710C656A756}"/>
              </a:ext>
            </a:extLst>
          </p:cNvPr>
          <p:cNvSpPr txBox="1"/>
          <p:nvPr/>
        </p:nvSpPr>
        <p:spPr>
          <a:xfrm>
            <a:off x="292307" y="3055130"/>
            <a:ext cx="4720757" cy="2862322"/>
          </a:xfrm>
          <a:prstGeom prst="rect">
            <a:avLst/>
          </a:prstGeom>
          <a:noFill/>
        </p:spPr>
        <p:txBody>
          <a:bodyPr wrap="square" rtlCol="0">
            <a:spAutoFit/>
          </a:bodyPr>
          <a:lstStyle/>
          <a:p>
            <a:r>
              <a:rPr lang="en-US" dirty="0"/>
              <a:t>The heatmap shows strong positive correlations between </a:t>
            </a:r>
            <a:r>
              <a:rPr lang="en-US" b="1" dirty="0" err="1"/>
              <a:t>MonthlyIncome</a:t>
            </a:r>
            <a:r>
              <a:rPr lang="en-US" b="1" dirty="0"/>
              <a:t> and </a:t>
            </a:r>
            <a:r>
              <a:rPr lang="en-US" b="1" dirty="0" err="1"/>
              <a:t>JobLevel</a:t>
            </a:r>
            <a:r>
              <a:rPr lang="en-US" dirty="0"/>
              <a:t> (0.92) and </a:t>
            </a:r>
            <a:r>
              <a:rPr lang="en-US" b="1" dirty="0" err="1"/>
              <a:t>TotalWorkingYears</a:t>
            </a:r>
            <a:r>
              <a:rPr lang="en-US" b="1" dirty="0"/>
              <a:t> and </a:t>
            </a:r>
            <a:r>
              <a:rPr lang="en-US" b="1" dirty="0" err="1"/>
              <a:t>YearsAtCompany</a:t>
            </a:r>
            <a:r>
              <a:rPr lang="en-US" dirty="0"/>
              <a:t> (0.66), indicating clear patterns in salary and experience. Negative correlation is notable between </a:t>
            </a:r>
            <a:r>
              <a:rPr lang="en-US" b="1" dirty="0" err="1"/>
              <a:t>StockOptionLevel</a:t>
            </a:r>
            <a:r>
              <a:rPr lang="en-US" b="1" dirty="0"/>
              <a:t> and </a:t>
            </a:r>
            <a:r>
              <a:rPr lang="en-US" b="1" dirty="0" err="1"/>
              <a:t>YearsSinceLastPromotion</a:t>
            </a:r>
            <a:r>
              <a:rPr lang="en-US" dirty="0"/>
              <a:t> (-0.73). Most variables display weak or no correlation, suggesting their independence. This highlights key factors influencing employee metrics.</a:t>
            </a:r>
            <a:endParaRPr lang="en-IN" dirty="0"/>
          </a:p>
        </p:txBody>
      </p:sp>
    </p:spTree>
    <p:extLst>
      <p:ext uri="{BB962C8B-B14F-4D97-AF65-F5344CB8AC3E}">
        <p14:creationId xmlns:p14="http://schemas.microsoft.com/office/powerpoint/2010/main" val="2496326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6D997-E03E-AF37-D24C-43AA94BE5FF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39895C-AA01-F042-5D37-DE3FB2BF3EC7}"/>
              </a:ext>
            </a:extLst>
          </p:cNvPr>
          <p:cNvSpPr txBox="1"/>
          <p:nvPr/>
        </p:nvSpPr>
        <p:spPr>
          <a:xfrm rot="10800000" flipH="1" flipV="1">
            <a:off x="292307" y="-1043551"/>
            <a:ext cx="8356841" cy="3280706"/>
          </a:xfrm>
          <a:prstGeom prst="rect">
            <a:avLst/>
          </a:prstGeom>
          <a:noFill/>
        </p:spPr>
        <p:txBody>
          <a:bodyPr wrap="square" rtlCol="0">
            <a:spAutoFit/>
          </a:bodyPr>
          <a:lstStyle/>
          <a:p>
            <a:pPr marL="0" indent="0">
              <a:lnSpc>
                <a:spcPts val="5050"/>
              </a:lnSpc>
              <a:buNone/>
            </a:pPr>
            <a:endParaRPr lang="en-US" sz="2800" b="1" dirty="0">
              <a:solidFill>
                <a:srgbClr val="312F2B"/>
              </a:solidFill>
              <a:latin typeface="Gelasio" pitchFamily="34" charset="0"/>
              <a:ea typeface="Gelasio" pitchFamily="34" charset="-122"/>
              <a:cs typeface="Gelasio" pitchFamily="34" charset="-120"/>
            </a:endParaRPr>
          </a:p>
          <a:p>
            <a:pPr marL="0" indent="0">
              <a:lnSpc>
                <a:spcPts val="5050"/>
              </a:lnSpc>
              <a:buNone/>
            </a:pPr>
            <a:endParaRPr lang="en-US" sz="2800" b="1" dirty="0">
              <a:solidFill>
                <a:srgbClr val="312F2B"/>
              </a:solidFill>
              <a:latin typeface="Gelasio" pitchFamily="34" charset="0"/>
              <a:ea typeface="Gelasio" pitchFamily="34" charset="-122"/>
              <a:cs typeface="Gelasio" pitchFamily="34" charset="-120"/>
            </a:endParaRPr>
          </a:p>
          <a:p>
            <a:pPr marL="0" indent="0">
              <a:lnSpc>
                <a:spcPts val="5050"/>
              </a:lnSpc>
              <a:buNone/>
            </a:pPr>
            <a:r>
              <a:rPr lang="en-US" sz="2800" b="1" dirty="0">
                <a:solidFill>
                  <a:srgbClr val="312F2B"/>
                </a:solidFill>
                <a:latin typeface="Gelasio" pitchFamily="34" charset="0"/>
                <a:ea typeface="Gelasio" pitchFamily="34" charset="-122"/>
                <a:cs typeface="Gelasio" pitchFamily="34" charset="-120"/>
              </a:rPr>
              <a:t>Exploratory Data Analysis: Uncovering Patterns and Insights</a:t>
            </a:r>
          </a:p>
          <a:p>
            <a:pPr marL="0" indent="0">
              <a:lnSpc>
                <a:spcPts val="5050"/>
              </a:lnSpc>
              <a:buNone/>
            </a:pPr>
            <a:endParaRPr lang="en-US" sz="2800" b="1" dirty="0">
              <a:solidFill>
                <a:srgbClr val="312F2B"/>
              </a:solidFill>
              <a:latin typeface="Gelasio" pitchFamily="34" charset="0"/>
              <a:cs typeface="Gelasio" pitchFamily="34" charset="-120"/>
            </a:endParaRPr>
          </a:p>
        </p:txBody>
      </p:sp>
      <p:sp>
        <p:nvSpPr>
          <p:cNvPr id="4" name="TextBox 3">
            <a:extLst>
              <a:ext uri="{FF2B5EF4-FFF2-40B4-BE49-F238E27FC236}">
                <a16:creationId xmlns:a16="http://schemas.microsoft.com/office/drawing/2014/main" id="{AB7F9921-EB0C-2076-9548-FE3F30EB0426}"/>
              </a:ext>
            </a:extLst>
          </p:cNvPr>
          <p:cNvSpPr txBox="1"/>
          <p:nvPr/>
        </p:nvSpPr>
        <p:spPr>
          <a:xfrm>
            <a:off x="419548" y="1947134"/>
            <a:ext cx="4034118" cy="1569660"/>
          </a:xfrm>
          <a:prstGeom prst="rect">
            <a:avLst/>
          </a:prstGeom>
          <a:noFill/>
        </p:spPr>
        <p:txBody>
          <a:bodyPr wrap="square" rtlCol="0">
            <a:spAutoFit/>
          </a:bodyPr>
          <a:lstStyle/>
          <a:p>
            <a:r>
              <a:rPr lang="en-IN" sz="2400" u="sng" dirty="0"/>
              <a:t>2) Correlation With Target Variable:</a:t>
            </a:r>
          </a:p>
          <a:p>
            <a:pPr marL="342900" indent="-342900">
              <a:buAutoNum type="arabicParenR"/>
            </a:pPr>
            <a:endParaRPr lang="en-IN" sz="2400" u="sng" dirty="0"/>
          </a:p>
          <a:p>
            <a:endParaRPr lang="en-IN" sz="2400" u="sng" dirty="0"/>
          </a:p>
        </p:txBody>
      </p:sp>
      <p:pic>
        <p:nvPicPr>
          <p:cNvPr id="5" name="Picture 4">
            <a:extLst>
              <a:ext uri="{FF2B5EF4-FFF2-40B4-BE49-F238E27FC236}">
                <a16:creationId xmlns:a16="http://schemas.microsoft.com/office/drawing/2014/main" id="{1E5A8309-4349-F031-04B6-CF661AA6C066}"/>
              </a:ext>
            </a:extLst>
          </p:cNvPr>
          <p:cNvPicPr>
            <a:picLocks noChangeAspect="1"/>
          </p:cNvPicPr>
          <p:nvPr/>
        </p:nvPicPr>
        <p:blipFill>
          <a:blip r:embed="rId2"/>
          <a:stretch>
            <a:fillRect/>
          </a:stretch>
        </p:blipFill>
        <p:spPr>
          <a:xfrm>
            <a:off x="6217920" y="1032734"/>
            <a:ext cx="8003689" cy="6469117"/>
          </a:xfrm>
          <a:prstGeom prst="rect">
            <a:avLst/>
          </a:prstGeom>
        </p:spPr>
      </p:pic>
      <p:sp>
        <p:nvSpPr>
          <p:cNvPr id="9" name="TextBox 8">
            <a:extLst>
              <a:ext uri="{FF2B5EF4-FFF2-40B4-BE49-F238E27FC236}">
                <a16:creationId xmlns:a16="http://schemas.microsoft.com/office/drawing/2014/main" id="{BE341E21-1012-3E4D-2C91-E781290D45B1}"/>
              </a:ext>
            </a:extLst>
          </p:cNvPr>
          <p:cNvSpPr txBox="1"/>
          <p:nvPr/>
        </p:nvSpPr>
        <p:spPr>
          <a:xfrm>
            <a:off x="516367" y="3248809"/>
            <a:ext cx="5142155" cy="2308324"/>
          </a:xfrm>
          <a:prstGeom prst="rect">
            <a:avLst/>
          </a:prstGeom>
          <a:noFill/>
        </p:spPr>
        <p:txBody>
          <a:bodyPr wrap="square" rtlCol="0">
            <a:spAutoFit/>
          </a:bodyPr>
          <a:lstStyle/>
          <a:p>
            <a:r>
              <a:rPr lang="en-US" dirty="0"/>
              <a:t>The graph highlights that features like “</a:t>
            </a:r>
            <a:r>
              <a:rPr lang="en-US" dirty="0" err="1"/>
              <a:t>OverTime_Yes”and</a:t>
            </a:r>
            <a:r>
              <a:rPr lang="en-US" dirty="0"/>
              <a:t> specific job roles (e.g., “Sales Representative”) have the strongest positive correlations with the target variable. In contrast, factors like “</a:t>
            </a:r>
            <a:r>
              <a:rPr lang="en-US" dirty="0" err="1"/>
              <a:t>MonthlyIncome</a:t>
            </a:r>
            <a:r>
              <a:rPr lang="en-US" dirty="0"/>
              <a:t>”, “</a:t>
            </a:r>
            <a:r>
              <a:rPr lang="en-US" dirty="0" err="1"/>
              <a:t>JobLevel</a:t>
            </a:r>
            <a:r>
              <a:rPr lang="en-US" dirty="0"/>
              <a:t>”, and “</a:t>
            </a:r>
            <a:r>
              <a:rPr lang="en-US" dirty="0" err="1"/>
              <a:t>YearsWithCurrManager</a:t>
            </a:r>
            <a:r>
              <a:rPr lang="en-US" dirty="0"/>
              <a:t>” show the most significant negative correlations, indicating they may decrease as the target variable increases.</a:t>
            </a:r>
            <a:endParaRPr lang="en-IN" dirty="0"/>
          </a:p>
        </p:txBody>
      </p:sp>
    </p:spTree>
    <p:extLst>
      <p:ext uri="{BB962C8B-B14F-4D97-AF65-F5344CB8AC3E}">
        <p14:creationId xmlns:p14="http://schemas.microsoft.com/office/powerpoint/2010/main" val="33139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57331"/>
          </a:xfrm>
          <a:prstGeom prst="rect">
            <a:avLst/>
          </a:prstGeom>
        </p:spPr>
      </p:pic>
      <p:sp>
        <p:nvSpPr>
          <p:cNvPr id="3" name="Text 0"/>
          <p:cNvSpPr/>
          <p:nvPr/>
        </p:nvSpPr>
        <p:spPr>
          <a:xfrm>
            <a:off x="688062" y="3152894"/>
            <a:ext cx="7643336" cy="644962"/>
          </a:xfrm>
          <a:prstGeom prst="rect">
            <a:avLst/>
          </a:prstGeom>
          <a:noFill/>
          <a:ln/>
        </p:spPr>
        <p:txBody>
          <a:bodyPr wrap="none" lIns="0" tIns="0" rIns="0" bIns="0" rtlCol="0" anchor="t"/>
          <a:lstStyle/>
          <a:p>
            <a:pPr marL="0" indent="0">
              <a:lnSpc>
                <a:spcPts val="5050"/>
              </a:lnSpc>
              <a:buNone/>
            </a:pPr>
            <a:r>
              <a:rPr lang="en-US" sz="4050" dirty="0"/>
              <a:t>Model Selection:</a:t>
            </a:r>
          </a:p>
        </p:txBody>
      </p:sp>
      <p:sp>
        <p:nvSpPr>
          <p:cNvPr id="4" name="Text 1"/>
          <p:cNvSpPr/>
          <p:nvPr/>
        </p:nvSpPr>
        <p:spPr>
          <a:xfrm>
            <a:off x="688062" y="4092654"/>
            <a:ext cx="13254276" cy="943332"/>
          </a:xfrm>
          <a:prstGeom prst="rect">
            <a:avLst/>
          </a:prstGeom>
          <a:noFill/>
          <a:ln/>
        </p:spPr>
        <p:txBody>
          <a:bodyPr wrap="square" lIns="0" tIns="0" rIns="0" bIns="0" rtlCol="0" anchor="t"/>
          <a:lstStyle/>
          <a:p>
            <a:pPr marL="0" indent="0">
              <a:lnSpc>
                <a:spcPts val="2450"/>
              </a:lnSpc>
              <a:buNone/>
            </a:pPr>
            <a:endParaRPr lang="en-US" sz="1500" dirty="0"/>
          </a:p>
        </p:txBody>
      </p:sp>
      <p:sp>
        <p:nvSpPr>
          <p:cNvPr id="5" name="Shape 2"/>
          <p:cNvSpPr/>
          <p:nvPr/>
        </p:nvSpPr>
        <p:spPr>
          <a:xfrm>
            <a:off x="688062" y="5257086"/>
            <a:ext cx="13254276" cy="2276951"/>
          </a:xfrm>
          <a:prstGeom prst="roundRect">
            <a:avLst>
              <a:gd name="adj" fmla="val 1295"/>
            </a:avLst>
          </a:prstGeom>
          <a:noFill/>
          <a:ln w="7620">
            <a:solidFill>
              <a:srgbClr val="000000">
                <a:alpha val="8000"/>
              </a:srgbClr>
            </a:solidFill>
            <a:prstDash val="solid"/>
          </a:ln>
        </p:spPr>
      </p:sp>
      <p:sp>
        <p:nvSpPr>
          <p:cNvPr id="6" name="Shape 3"/>
          <p:cNvSpPr/>
          <p:nvPr/>
        </p:nvSpPr>
        <p:spPr>
          <a:xfrm>
            <a:off x="695682" y="5264706"/>
            <a:ext cx="13239036" cy="565428"/>
          </a:xfrm>
          <a:prstGeom prst="rect">
            <a:avLst/>
          </a:prstGeom>
          <a:solidFill>
            <a:srgbClr val="FFFFFF">
              <a:alpha val="4000"/>
            </a:srgbClr>
          </a:solidFill>
          <a:ln/>
        </p:spPr>
        <p:txBody>
          <a:bodyPr/>
          <a:lstStyle/>
          <a:p>
            <a:endParaRPr lang="en-IN" dirty="0"/>
          </a:p>
        </p:txBody>
      </p:sp>
      <p:sp>
        <p:nvSpPr>
          <p:cNvPr id="7" name="Text 4"/>
          <p:cNvSpPr/>
          <p:nvPr/>
        </p:nvSpPr>
        <p:spPr>
          <a:xfrm>
            <a:off x="737451" y="5397818"/>
            <a:ext cx="13034844" cy="2136219"/>
          </a:xfrm>
          <a:prstGeom prst="rect">
            <a:avLst/>
          </a:prstGeom>
          <a:noFill/>
          <a:ln/>
        </p:spPr>
        <p:txBody>
          <a:bodyPr wrap="none" lIns="0" tIns="0" rIns="0" bIns="0" rtlCol="0" anchor="t"/>
          <a:lstStyle/>
          <a:p>
            <a:pPr marL="342900" indent="-342900">
              <a:lnSpc>
                <a:spcPts val="2450"/>
              </a:lnSpc>
              <a:buFont typeface="Arial" panose="020B0604020202020204" pitchFamily="34" charset="0"/>
              <a:buChar char="•"/>
            </a:pPr>
            <a:r>
              <a:rPr lang="en-US" sz="2400" b="0" i="0" dirty="0">
                <a:solidFill>
                  <a:srgbClr val="202214"/>
                </a:solidFill>
                <a:effectLst/>
                <a:latin typeface="Inter"/>
              </a:rPr>
              <a:t>Model Building without doing any feature selection and balancing the dataset</a:t>
            </a:r>
          </a:p>
          <a:p>
            <a:pPr marL="0" indent="0">
              <a:lnSpc>
                <a:spcPts val="2450"/>
              </a:lnSpc>
              <a:buNone/>
            </a:pPr>
            <a:endParaRPr lang="en-US" sz="1500" dirty="0"/>
          </a:p>
        </p:txBody>
      </p:sp>
      <p:sp>
        <p:nvSpPr>
          <p:cNvPr id="8" name="Text 5"/>
          <p:cNvSpPr/>
          <p:nvPr/>
        </p:nvSpPr>
        <p:spPr>
          <a:xfrm>
            <a:off x="7515582" y="5390198"/>
            <a:ext cx="6222563" cy="314444"/>
          </a:xfrm>
          <a:prstGeom prst="rect">
            <a:avLst/>
          </a:prstGeom>
          <a:noFill/>
          <a:ln/>
        </p:spPr>
        <p:txBody>
          <a:bodyPr wrap="none" lIns="0" tIns="0" rIns="0" bIns="0" rtlCol="0" anchor="t"/>
          <a:lstStyle/>
          <a:p>
            <a:pPr marL="0" indent="0">
              <a:lnSpc>
                <a:spcPts val="2450"/>
              </a:lnSpc>
              <a:buNone/>
            </a:pPr>
            <a:endParaRPr lang="en-US" sz="1500" dirty="0"/>
          </a:p>
        </p:txBody>
      </p:sp>
      <p:sp>
        <p:nvSpPr>
          <p:cNvPr id="10" name="Text 7"/>
          <p:cNvSpPr/>
          <p:nvPr/>
        </p:nvSpPr>
        <p:spPr>
          <a:xfrm>
            <a:off x="705809" y="5955625"/>
            <a:ext cx="6222563" cy="314444"/>
          </a:xfrm>
          <a:prstGeom prst="rect">
            <a:avLst/>
          </a:prstGeom>
          <a:noFill/>
          <a:ln/>
        </p:spPr>
        <p:txBody>
          <a:bodyPr wrap="none" lIns="0" tIns="0" rIns="0" bIns="0" rtlCol="0" anchor="t"/>
          <a:lstStyle/>
          <a:p>
            <a:pPr marL="342900" indent="-342900" algn="l" fontAlgn="base">
              <a:buFont typeface="Arial" panose="020B0604020202020204" pitchFamily="34" charset="0"/>
              <a:buChar char="•"/>
            </a:pPr>
            <a:r>
              <a:rPr lang="en-IN" sz="2400" b="0" i="0" dirty="0">
                <a:solidFill>
                  <a:srgbClr val="202214"/>
                </a:solidFill>
                <a:effectLst/>
                <a:latin typeface="Inter"/>
              </a:rPr>
              <a:t>Feature Selection</a:t>
            </a:r>
          </a:p>
        </p:txBody>
      </p:sp>
      <p:sp>
        <p:nvSpPr>
          <p:cNvPr id="11" name="Text 8"/>
          <p:cNvSpPr/>
          <p:nvPr/>
        </p:nvSpPr>
        <p:spPr>
          <a:xfrm>
            <a:off x="7515582" y="5955625"/>
            <a:ext cx="6222563" cy="314444"/>
          </a:xfrm>
          <a:prstGeom prst="rect">
            <a:avLst/>
          </a:prstGeom>
          <a:noFill/>
          <a:ln/>
        </p:spPr>
        <p:txBody>
          <a:bodyPr wrap="none" lIns="0" tIns="0" rIns="0" bIns="0" rtlCol="0" anchor="t"/>
          <a:lstStyle/>
          <a:p>
            <a:pPr marL="0" indent="0">
              <a:lnSpc>
                <a:spcPts val="2450"/>
              </a:lnSpc>
              <a:buNone/>
            </a:pPr>
            <a:endParaRPr lang="en-US" sz="1500" dirty="0"/>
          </a:p>
        </p:txBody>
      </p:sp>
      <p:sp>
        <p:nvSpPr>
          <p:cNvPr id="12" name="Shape 9"/>
          <p:cNvSpPr/>
          <p:nvPr/>
        </p:nvSpPr>
        <p:spPr>
          <a:xfrm>
            <a:off x="688062" y="6395561"/>
            <a:ext cx="13239036" cy="565428"/>
          </a:xfrm>
          <a:prstGeom prst="rect">
            <a:avLst/>
          </a:prstGeom>
          <a:solidFill>
            <a:srgbClr val="FFFFFF">
              <a:alpha val="4000"/>
            </a:srgbClr>
          </a:solidFill>
          <a:ln/>
        </p:spPr>
        <p:txBody>
          <a:bodyPr/>
          <a:lstStyle/>
          <a:p>
            <a:pPr marL="342900" indent="-342900">
              <a:buFont typeface="Arial" panose="020B0604020202020204" pitchFamily="34" charset="0"/>
              <a:buChar char="•"/>
            </a:pPr>
            <a:r>
              <a:rPr lang="en-IN" sz="2400" b="0" i="0" dirty="0" err="1">
                <a:solidFill>
                  <a:srgbClr val="202214"/>
                </a:solidFill>
                <a:effectLst/>
                <a:latin typeface="Inter"/>
              </a:rPr>
              <a:t>XGBoost</a:t>
            </a:r>
            <a:r>
              <a:rPr lang="en-IN" sz="2400" b="0" i="0" dirty="0">
                <a:solidFill>
                  <a:srgbClr val="202214"/>
                </a:solidFill>
                <a:effectLst/>
                <a:latin typeface="Inter"/>
              </a:rPr>
              <a:t> Hyperparameter tunning</a:t>
            </a:r>
          </a:p>
          <a:p>
            <a:endParaRPr lang="en-IN" dirty="0"/>
          </a:p>
        </p:txBody>
      </p:sp>
      <p:sp>
        <p:nvSpPr>
          <p:cNvPr id="13" name="Text 10"/>
          <p:cNvSpPr/>
          <p:nvPr/>
        </p:nvSpPr>
        <p:spPr>
          <a:xfrm>
            <a:off x="892254" y="6521053"/>
            <a:ext cx="6222563" cy="314444"/>
          </a:xfrm>
          <a:prstGeom prst="rect">
            <a:avLst/>
          </a:prstGeom>
          <a:noFill/>
          <a:ln/>
        </p:spPr>
        <p:txBody>
          <a:bodyPr wrap="none" lIns="0" tIns="0" rIns="0" bIns="0" rtlCol="0" anchor="t"/>
          <a:lstStyle/>
          <a:p>
            <a:pPr marL="0" indent="0">
              <a:lnSpc>
                <a:spcPts val="2450"/>
              </a:lnSpc>
              <a:buNone/>
            </a:pPr>
            <a:endParaRPr lang="en-US" sz="1500" dirty="0"/>
          </a:p>
        </p:txBody>
      </p:sp>
      <p:sp>
        <p:nvSpPr>
          <p:cNvPr id="14" name="Text 11"/>
          <p:cNvSpPr/>
          <p:nvPr/>
        </p:nvSpPr>
        <p:spPr>
          <a:xfrm>
            <a:off x="7515582" y="6521053"/>
            <a:ext cx="6222563" cy="314444"/>
          </a:xfrm>
          <a:prstGeom prst="rect">
            <a:avLst/>
          </a:prstGeom>
          <a:noFill/>
          <a:ln/>
        </p:spPr>
        <p:txBody>
          <a:bodyPr wrap="none" lIns="0" tIns="0" rIns="0" bIns="0" rtlCol="0" anchor="t"/>
          <a:lstStyle/>
          <a:p>
            <a:pPr marL="0" indent="0">
              <a:lnSpc>
                <a:spcPts val="2450"/>
              </a:lnSpc>
              <a:buNone/>
            </a:pPr>
            <a:endParaRPr lang="en-US" sz="1500" dirty="0"/>
          </a:p>
        </p:txBody>
      </p:sp>
      <p:sp>
        <p:nvSpPr>
          <p:cNvPr id="15" name="Shape 12"/>
          <p:cNvSpPr/>
          <p:nvPr/>
        </p:nvSpPr>
        <p:spPr>
          <a:xfrm>
            <a:off x="695682" y="6960989"/>
            <a:ext cx="13239036" cy="565428"/>
          </a:xfrm>
          <a:prstGeom prst="rect">
            <a:avLst/>
          </a:prstGeom>
          <a:solidFill>
            <a:srgbClr val="000000">
              <a:alpha val="4000"/>
            </a:srgbClr>
          </a:solidFill>
          <a:ln/>
        </p:spPr>
        <p:txBody>
          <a:bodyPr/>
          <a:lstStyle/>
          <a:p>
            <a:pPr marL="342900" indent="-342900">
              <a:buFont typeface="Arial" panose="020B0604020202020204" pitchFamily="34" charset="0"/>
              <a:buChar char="•"/>
            </a:pPr>
            <a:r>
              <a:rPr lang="en-IN" sz="2400" b="0" i="0" dirty="0">
                <a:solidFill>
                  <a:srgbClr val="202214"/>
                </a:solidFill>
                <a:effectLst/>
                <a:latin typeface="Inter"/>
              </a:rPr>
              <a:t>Using PCA</a:t>
            </a:r>
          </a:p>
          <a:p>
            <a:endParaRPr lang="en-IN" dirty="0"/>
          </a:p>
        </p:txBody>
      </p:sp>
      <p:sp>
        <p:nvSpPr>
          <p:cNvPr id="16" name="Text 13"/>
          <p:cNvSpPr/>
          <p:nvPr/>
        </p:nvSpPr>
        <p:spPr>
          <a:xfrm>
            <a:off x="892254" y="7086481"/>
            <a:ext cx="6222563" cy="314444"/>
          </a:xfrm>
          <a:prstGeom prst="rect">
            <a:avLst/>
          </a:prstGeom>
          <a:noFill/>
          <a:ln/>
        </p:spPr>
        <p:txBody>
          <a:bodyPr wrap="none" lIns="0" tIns="0" rIns="0" bIns="0" rtlCol="0" anchor="t"/>
          <a:lstStyle/>
          <a:p>
            <a:pPr marL="0" indent="0">
              <a:lnSpc>
                <a:spcPts val="2450"/>
              </a:lnSpc>
              <a:buNone/>
            </a:pPr>
            <a:endParaRPr lang="en-US" sz="1500" dirty="0"/>
          </a:p>
        </p:txBody>
      </p:sp>
      <p:sp>
        <p:nvSpPr>
          <p:cNvPr id="17" name="Text 14"/>
          <p:cNvSpPr/>
          <p:nvPr/>
        </p:nvSpPr>
        <p:spPr>
          <a:xfrm>
            <a:off x="7515582" y="7086481"/>
            <a:ext cx="6222563" cy="314444"/>
          </a:xfrm>
          <a:prstGeom prst="rect">
            <a:avLst/>
          </a:prstGeom>
          <a:noFill/>
          <a:ln/>
        </p:spPr>
        <p:txBody>
          <a:bodyPr wrap="none" lIns="0" tIns="0" rIns="0" bIns="0" rtlCol="0" anchor="t"/>
          <a:lstStyle/>
          <a:p>
            <a:pPr marL="0" indent="0">
              <a:lnSpc>
                <a:spcPts val="2450"/>
              </a:lnSpc>
              <a:buNone/>
            </a:pP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1928" y="504862"/>
            <a:ext cx="11617523" cy="744260"/>
          </a:xfrm>
          <a:prstGeom prst="rect">
            <a:avLst/>
          </a:prstGeom>
          <a:noFill/>
          <a:ln/>
        </p:spPr>
        <p:txBody>
          <a:bodyPr wrap="none" lIns="0" tIns="0" rIns="0" bIns="0" rtlCol="0" anchor="t"/>
          <a:lstStyle/>
          <a:p>
            <a:pPr algn="ctr">
              <a:lnSpc>
                <a:spcPts val="2450"/>
              </a:lnSpc>
            </a:pPr>
            <a:r>
              <a:rPr lang="en-US" sz="3200" b="1" i="0" dirty="0">
                <a:solidFill>
                  <a:srgbClr val="202214"/>
                </a:solidFill>
                <a:effectLst/>
                <a:latin typeface="Inter"/>
              </a:rPr>
              <a:t>Model Building without doing any feature selection </a:t>
            </a:r>
          </a:p>
          <a:p>
            <a:pPr algn="ctr">
              <a:lnSpc>
                <a:spcPts val="2450"/>
              </a:lnSpc>
            </a:pPr>
            <a:r>
              <a:rPr lang="en-US" sz="3200" b="1" i="0" dirty="0">
                <a:solidFill>
                  <a:srgbClr val="202214"/>
                </a:solidFill>
                <a:effectLst/>
                <a:latin typeface="Inter"/>
              </a:rPr>
              <a:t>and balancing the dataset</a:t>
            </a:r>
          </a:p>
        </p:txBody>
      </p:sp>
      <p:sp>
        <p:nvSpPr>
          <p:cNvPr id="3" name="Text 1"/>
          <p:cNvSpPr/>
          <p:nvPr/>
        </p:nvSpPr>
        <p:spPr>
          <a:xfrm>
            <a:off x="793790" y="2982516"/>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4" name="Text 2"/>
          <p:cNvSpPr/>
          <p:nvPr/>
        </p:nvSpPr>
        <p:spPr>
          <a:xfrm>
            <a:off x="793790"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5" name="Text 3"/>
          <p:cNvSpPr/>
          <p:nvPr/>
        </p:nvSpPr>
        <p:spPr>
          <a:xfrm>
            <a:off x="793790"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6" name="Text 4"/>
          <p:cNvSpPr/>
          <p:nvPr/>
        </p:nvSpPr>
        <p:spPr>
          <a:xfrm>
            <a:off x="5332928"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7" name="Text 5"/>
          <p:cNvSpPr/>
          <p:nvPr/>
        </p:nvSpPr>
        <p:spPr>
          <a:xfrm>
            <a:off x="5332928"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 6"/>
          <p:cNvSpPr/>
          <p:nvPr/>
        </p:nvSpPr>
        <p:spPr>
          <a:xfrm>
            <a:off x="9872067"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9" name="Text 7"/>
          <p:cNvSpPr/>
          <p:nvPr/>
        </p:nvSpPr>
        <p:spPr>
          <a:xfrm>
            <a:off x="9872067" y="4789170"/>
            <a:ext cx="3978116" cy="1451610"/>
          </a:xfrm>
          <a:prstGeom prst="rect">
            <a:avLst/>
          </a:prstGeom>
          <a:noFill/>
          <a:ln/>
        </p:spPr>
        <p:txBody>
          <a:bodyPr wrap="square" lIns="0" tIns="0" rIns="0" bIns="0" rtlCol="0" anchor="t"/>
          <a:lstStyle/>
          <a:p>
            <a:pPr marL="0" indent="0">
              <a:lnSpc>
                <a:spcPts val="2850"/>
              </a:lnSpc>
              <a:buNone/>
            </a:pPr>
            <a:r>
              <a:rPr lang="en-US" sz="1750" dirty="0"/>
              <a:t>   </a:t>
            </a:r>
          </a:p>
        </p:txBody>
      </p:sp>
      <p:sp>
        <p:nvSpPr>
          <p:cNvPr id="10" name="TextBox 9">
            <a:extLst>
              <a:ext uri="{FF2B5EF4-FFF2-40B4-BE49-F238E27FC236}">
                <a16:creationId xmlns:a16="http://schemas.microsoft.com/office/drawing/2014/main" id="{D7C17914-ECD0-1B9A-B93F-7F3BD7EA114F}"/>
              </a:ext>
            </a:extLst>
          </p:cNvPr>
          <p:cNvSpPr txBox="1"/>
          <p:nvPr/>
        </p:nvSpPr>
        <p:spPr>
          <a:xfrm>
            <a:off x="322729" y="1731981"/>
            <a:ext cx="10499464" cy="2308324"/>
          </a:xfrm>
          <a:prstGeom prst="rect">
            <a:avLst/>
          </a:prstGeom>
          <a:noFill/>
        </p:spPr>
        <p:txBody>
          <a:bodyPr wrap="square" rtlCol="0">
            <a:spAutoFit/>
          </a:bodyPr>
          <a:lstStyle/>
          <a:p>
            <a:r>
              <a:rPr lang="en-US" b="1" dirty="0"/>
              <a:t>Model Building Process</a:t>
            </a:r>
          </a:p>
          <a:p>
            <a:r>
              <a:rPr lang="en-US" dirty="0"/>
              <a:t>In this approach, we built multiple machine learning models without performing feature selection or dataset balancing. The models used include:</a:t>
            </a:r>
          </a:p>
          <a:p>
            <a:pPr>
              <a:buFont typeface="Arial" panose="020B0604020202020204" pitchFamily="34" charset="0"/>
              <a:buChar char="•"/>
            </a:pPr>
            <a:r>
              <a:rPr lang="en-US" b="1" dirty="0"/>
              <a:t>Decision Tree, Random Forest, AdaBoost, Gradient Boosting, </a:t>
            </a:r>
            <a:r>
              <a:rPr lang="en-US" b="1" dirty="0" err="1"/>
              <a:t>XGBoost</a:t>
            </a:r>
            <a:r>
              <a:rPr lang="en-US" b="1" dirty="0"/>
              <a:t>, and </a:t>
            </a:r>
            <a:r>
              <a:rPr lang="en-US" b="1" dirty="0" err="1"/>
              <a:t>LightGBM</a:t>
            </a:r>
            <a:r>
              <a:rPr lang="en-US" b="1" dirty="0"/>
              <a:t> Classifiers</a:t>
            </a:r>
            <a:r>
              <a:rPr lang="en-US" dirty="0"/>
              <a:t>.</a:t>
            </a:r>
          </a:p>
          <a:p>
            <a:pPr>
              <a:buFont typeface="Arial" panose="020B0604020202020204" pitchFamily="34" charset="0"/>
              <a:buChar char="•"/>
            </a:pPr>
            <a:r>
              <a:rPr lang="en-US" dirty="0"/>
              <a:t>These models are initialized with a fixed random state to ensure consistency.</a:t>
            </a:r>
          </a:p>
          <a:p>
            <a:pPr>
              <a:buFont typeface="Arial" panose="020B0604020202020204" pitchFamily="34" charset="0"/>
              <a:buChar char="•"/>
            </a:pPr>
            <a:r>
              <a:rPr lang="en-US" dirty="0"/>
              <a:t>We use evaluation metrics like accuracy, F1-score, and confusion matrix to compare their performance.</a:t>
            </a:r>
          </a:p>
          <a:p>
            <a:r>
              <a:rPr lang="en-US" dirty="0"/>
              <a:t>This strategy enables a diverse comparison of model effectiveness using the raw dataset, without altering features or addressing data imbalance.</a:t>
            </a:r>
          </a:p>
        </p:txBody>
      </p:sp>
      <p:graphicFrame>
        <p:nvGraphicFramePr>
          <p:cNvPr id="12" name="Table 11">
            <a:extLst>
              <a:ext uri="{FF2B5EF4-FFF2-40B4-BE49-F238E27FC236}">
                <a16:creationId xmlns:a16="http://schemas.microsoft.com/office/drawing/2014/main" id="{DE0941BD-6A08-140B-BEA4-226C12DE5B26}"/>
              </a:ext>
            </a:extLst>
          </p:cNvPr>
          <p:cNvGraphicFramePr>
            <a:graphicFrameLocks noGrp="1"/>
          </p:cNvGraphicFramePr>
          <p:nvPr>
            <p:extLst>
              <p:ext uri="{D42A27DB-BD31-4B8C-83A1-F6EECF244321}">
                <p14:modId xmlns:p14="http://schemas.microsoft.com/office/powerpoint/2010/main" val="1911700725"/>
              </p:ext>
            </p:extLst>
          </p:nvPr>
        </p:nvGraphicFramePr>
        <p:xfrm>
          <a:off x="322729" y="4562355"/>
          <a:ext cx="12617451" cy="2656025"/>
        </p:xfrm>
        <a:graphic>
          <a:graphicData uri="http://schemas.openxmlformats.org/drawingml/2006/table">
            <a:tbl>
              <a:tblPr>
                <a:tableStyleId>{69C7853C-536D-4A76-A0AE-DD22124D55A5}</a:tableStyleId>
              </a:tblPr>
              <a:tblGrid>
                <a:gridCol w="2330612">
                  <a:extLst>
                    <a:ext uri="{9D8B030D-6E8A-4147-A177-3AD203B41FA5}">
                      <a16:colId xmlns:a16="http://schemas.microsoft.com/office/drawing/2014/main" val="4275047979"/>
                    </a:ext>
                  </a:extLst>
                </a:gridCol>
                <a:gridCol w="2330612">
                  <a:extLst>
                    <a:ext uri="{9D8B030D-6E8A-4147-A177-3AD203B41FA5}">
                      <a16:colId xmlns:a16="http://schemas.microsoft.com/office/drawing/2014/main" val="1656288880"/>
                    </a:ext>
                  </a:extLst>
                </a:gridCol>
                <a:gridCol w="2330612">
                  <a:extLst>
                    <a:ext uri="{9D8B030D-6E8A-4147-A177-3AD203B41FA5}">
                      <a16:colId xmlns:a16="http://schemas.microsoft.com/office/drawing/2014/main" val="4078369916"/>
                    </a:ext>
                  </a:extLst>
                </a:gridCol>
                <a:gridCol w="2330612">
                  <a:extLst>
                    <a:ext uri="{9D8B030D-6E8A-4147-A177-3AD203B41FA5}">
                      <a16:colId xmlns:a16="http://schemas.microsoft.com/office/drawing/2014/main" val="2782468790"/>
                    </a:ext>
                  </a:extLst>
                </a:gridCol>
                <a:gridCol w="3295003">
                  <a:extLst>
                    <a:ext uri="{9D8B030D-6E8A-4147-A177-3AD203B41FA5}">
                      <a16:colId xmlns:a16="http://schemas.microsoft.com/office/drawing/2014/main" val="4014516241"/>
                    </a:ext>
                  </a:extLst>
                </a:gridCol>
              </a:tblGrid>
              <a:tr h="727678">
                <a:tc>
                  <a:txBody>
                    <a:bodyPr/>
                    <a:lstStyle/>
                    <a:p>
                      <a:pPr algn="l" fontAlgn="ctr"/>
                      <a:br>
                        <a:rPr lang="en-IN" sz="1800" b="0">
                          <a:effectLst/>
                        </a:rPr>
                      </a:br>
                      <a:r>
                        <a:rPr lang="en-IN" sz="1800" b="0">
                          <a:effectLst/>
                        </a:rPr>
                        <a:t>train_accuracy</a:t>
                      </a:r>
                      <a:endParaRPr lang="en-IN" sz="1800" b="0">
                        <a:effectLst/>
                        <a:latin typeface="inherit"/>
                      </a:endParaRPr>
                    </a:p>
                  </a:txBody>
                  <a:tcPr marL="60960" marR="60960" marT="30480" marB="30480" anchor="ctr"/>
                </a:tc>
                <a:tc>
                  <a:txBody>
                    <a:bodyPr/>
                    <a:lstStyle/>
                    <a:p>
                      <a:pPr algn="l" fontAlgn="ctr"/>
                      <a:r>
                        <a:rPr lang="en-IN" sz="1800" b="0">
                          <a:effectLst/>
                        </a:rPr>
                        <a:t>test_accuracy</a:t>
                      </a:r>
                      <a:endParaRPr lang="en-IN" sz="1800" b="0">
                        <a:effectLst/>
                        <a:latin typeface="inherit"/>
                      </a:endParaRPr>
                    </a:p>
                  </a:txBody>
                  <a:tcPr marL="60960" marR="60960" marT="30480" marB="30480" anchor="ctr"/>
                </a:tc>
                <a:tc>
                  <a:txBody>
                    <a:bodyPr/>
                    <a:lstStyle/>
                    <a:p>
                      <a:pPr algn="l" fontAlgn="ctr"/>
                      <a:r>
                        <a:rPr lang="en-IN" sz="1800" b="0" dirty="0">
                          <a:effectLst/>
                        </a:rPr>
                        <a:t>train_f1</a:t>
                      </a:r>
                      <a:endParaRPr lang="en-IN" sz="1800" b="0" dirty="0">
                        <a:effectLst/>
                        <a:latin typeface="inherit"/>
                      </a:endParaRPr>
                    </a:p>
                  </a:txBody>
                  <a:tcPr marL="60960" marR="60960" marT="30480" marB="30480" anchor="ctr"/>
                </a:tc>
                <a:tc>
                  <a:txBody>
                    <a:bodyPr/>
                    <a:lstStyle/>
                    <a:p>
                      <a:pPr algn="l" fontAlgn="ctr"/>
                      <a:r>
                        <a:rPr lang="en-IN" sz="1800" b="0">
                          <a:effectLst/>
                        </a:rPr>
                        <a:t>test_f1</a:t>
                      </a:r>
                      <a:endParaRPr lang="en-IN" sz="1800" b="0">
                        <a:effectLst/>
                        <a:latin typeface="inherit"/>
                      </a:endParaRPr>
                    </a:p>
                  </a:txBody>
                  <a:tcPr marL="60960" marR="60960" marT="30480" marB="30480" anchor="ctr"/>
                </a:tc>
                <a:tc>
                  <a:txBody>
                    <a:bodyPr/>
                    <a:lstStyle/>
                    <a:p>
                      <a:endParaRPr lang="en-IN" sz="1800"/>
                    </a:p>
                  </a:txBody>
                  <a:tcPr/>
                </a:tc>
                <a:extLst>
                  <a:ext uri="{0D108BD9-81ED-4DB2-BD59-A6C34878D82A}">
                    <a16:rowId xmlns:a16="http://schemas.microsoft.com/office/drawing/2014/main" val="196934958"/>
                  </a:ext>
                </a:extLst>
              </a:tr>
              <a:tr h="400223">
                <a:tc>
                  <a:txBody>
                    <a:bodyPr/>
                    <a:lstStyle/>
                    <a:p>
                      <a:pPr algn="l" fontAlgn="ctr"/>
                      <a:r>
                        <a:rPr lang="en-IN" sz="1800" b="0">
                          <a:effectLst/>
                        </a:rPr>
                        <a:t>DecisionTreeClassifier</a:t>
                      </a:r>
                      <a:endParaRPr lang="en-IN" sz="1800" b="0">
                        <a:effectLst/>
                        <a:latin typeface="inherit"/>
                      </a:endParaRPr>
                    </a:p>
                  </a:txBody>
                  <a:tcPr marL="60960" marR="60960" marT="30480" marB="30480" anchor="ctr"/>
                </a:tc>
                <a:tc>
                  <a:txBody>
                    <a:bodyPr/>
                    <a:lstStyle/>
                    <a:p>
                      <a:pPr algn="l" fontAlgn="ctr"/>
                      <a:r>
                        <a:rPr lang="en-IN" sz="1800">
                          <a:effectLst/>
                        </a:rPr>
                        <a:t>1.000000</a:t>
                      </a:r>
                      <a:endParaRPr lang="en-IN" sz="1800">
                        <a:effectLst/>
                        <a:latin typeface="inherit"/>
                      </a:endParaRPr>
                    </a:p>
                  </a:txBody>
                  <a:tcPr marL="60960" marR="60960" marT="30480" marB="30480" anchor="ctr"/>
                </a:tc>
                <a:tc>
                  <a:txBody>
                    <a:bodyPr/>
                    <a:lstStyle/>
                    <a:p>
                      <a:pPr algn="l" fontAlgn="ctr"/>
                      <a:r>
                        <a:rPr lang="en-IN" sz="1800">
                          <a:effectLst/>
                        </a:rPr>
                        <a:t>0.768707</a:t>
                      </a:r>
                      <a:endParaRPr lang="en-IN" sz="1800">
                        <a:effectLst/>
                        <a:latin typeface="inherit"/>
                      </a:endParaRPr>
                    </a:p>
                  </a:txBody>
                  <a:tcPr marL="60960" marR="60960" marT="30480" marB="30480" anchor="ctr"/>
                </a:tc>
                <a:tc>
                  <a:txBody>
                    <a:bodyPr/>
                    <a:lstStyle/>
                    <a:p>
                      <a:pPr algn="l" fontAlgn="ctr"/>
                      <a:r>
                        <a:rPr lang="en-IN" sz="1800">
                          <a:effectLst/>
                        </a:rPr>
                        <a:t>1.000000</a:t>
                      </a:r>
                      <a:endParaRPr lang="en-IN" sz="1800">
                        <a:effectLst/>
                        <a:latin typeface="inherit"/>
                      </a:endParaRPr>
                    </a:p>
                  </a:txBody>
                  <a:tcPr marL="60960" marR="60960" marT="30480" marB="30480" anchor="ctr"/>
                </a:tc>
                <a:tc>
                  <a:txBody>
                    <a:bodyPr/>
                    <a:lstStyle/>
                    <a:p>
                      <a:pPr algn="l" fontAlgn="ctr"/>
                      <a:r>
                        <a:rPr lang="en-IN" sz="1800">
                          <a:effectLst/>
                        </a:rPr>
                        <a:t>0.333333</a:t>
                      </a:r>
                      <a:endParaRPr lang="en-IN" sz="1800">
                        <a:effectLst/>
                        <a:latin typeface="inherit"/>
                      </a:endParaRPr>
                    </a:p>
                  </a:txBody>
                  <a:tcPr marL="60960" marR="60960" marT="30480" marB="30480" anchor="ctr"/>
                </a:tc>
                <a:extLst>
                  <a:ext uri="{0D108BD9-81ED-4DB2-BD59-A6C34878D82A}">
                    <a16:rowId xmlns:a16="http://schemas.microsoft.com/office/drawing/2014/main" val="294398319"/>
                  </a:ext>
                </a:extLst>
              </a:tr>
              <a:tr h="400223">
                <a:tc>
                  <a:txBody>
                    <a:bodyPr/>
                    <a:lstStyle/>
                    <a:p>
                      <a:pPr algn="l" fontAlgn="ctr"/>
                      <a:r>
                        <a:rPr lang="en-IN" sz="1800" b="0">
                          <a:effectLst/>
                        </a:rPr>
                        <a:t>RandomForestClassifier</a:t>
                      </a:r>
                      <a:endParaRPr lang="en-IN" sz="1800" b="0">
                        <a:effectLst/>
                        <a:latin typeface="inherit"/>
                      </a:endParaRPr>
                    </a:p>
                  </a:txBody>
                  <a:tcPr marL="60960" marR="60960" marT="30480" marB="30480" anchor="ctr"/>
                </a:tc>
                <a:tc>
                  <a:txBody>
                    <a:bodyPr/>
                    <a:lstStyle/>
                    <a:p>
                      <a:pPr algn="l" fontAlgn="ctr"/>
                      <a:r>
                        <a:rPr lang="en-IN" sz="1800">
                          <a:effectLst/>
                        </a:rPr>
                        <a:t>1.000000</a:t>
                      </a:r>
                      <a:endParaRPr lang="en-IN" sz="1800">
                        <a:effectLst/>
                        <a:latin typeface="inherit"/>
                      </a:endParaRPr>
                    </a:p>
                  </a:txBody>
                  <a:tcPr marL="60960" marR="60960" marT="30480" marB="30480" anchor="ctr"/>
                </a:tc>
                <a:tc>
                  <a:txBody>
                    <a:bodyPr/>
                    <a:lstStyle/>
                    <a:p>
                      <a:pPr algn="l" fontAlgn="ctr"/>
                      <a:r>
                        <a:rPr lang="en-IN" sz="1800">
                          <a:effectLst/>
                        </a:rPr>
                        <a:t>0.833333</a:t>
                      </a:r>
                      <a:endParaRPr lang="en-IN" sz="1800">
                        <a:effectLst/>
                        <a:latin typeface="inherit"/>
                      </a:endParaRPr>
                    </a:p>
                  </a:txBody>
                  <a:tcPr marL="60960" marR="60960" marT="30480" marB="30480" anchor="ctr"/>
                </a:tc>
                <a:tc>
                  <a:txBody>
                    <a:bodyPr/>
                    <a:lstStyle/>
                    <a:p>
                      <a:pPr algn="l" fontAlgn="ctr"/>
                      <a:r>
                        <a:rPr lang="en-IN" sz="1800">
                          <a:effectLst/>
                        </a:rPr>
                        <a:t>1.000000</a:t>
                      </a:r>
                      <a:endParaRPr lang="en-IN" sz="1800">
                        <a:effectLst/>
                        <a:latin typeface="inherit"/>
                      </a:endParaRPr>
                    </a:p>
                  </a:txBody>
                  <a:tcPr marL="60960" marR="60960" marT="30480" marB="30480" anchor="ctr"/>
                </a:tc>
                <a:tc>
                  <a:txBody>
                    <a:bodyPr/>
                    <a:lstStyle/>
                    <a:p>
                      <a:pPr algn="l" fontAlgn="ctr"/>
                      <a:r>
                        <a:rPr lang="en-IN" sz="1800">
                          <a:effectLst/>
                        </a:rPr>
                        <a:t>0.140351</a:t>
                      </a:r>
                      <a:endParaRPr lang="en-IN" sz="1800">
                        <a:effectLst/>
                        <a:latin typeface="inherit"/>
                      </a:endParaRPr>
                    </a:p>
                  </a:txBody>
                  <a:tcPr marL="60960" marR="60960" marT="30480" marB="30480" anchor="ctr"/>
                </a:tc>
                <a:extLst>
                  <a:ext uri="{0D108BD9-81ED-4DB2-BD59-A6C34878D82A}">
                    <a16:rowId xmlns:a16="http://schemas.microsoft.com/office/drawing/2014/main" val="3837054802"/>
                  </a:ext>
                </a:extLst>
              </a:tr>
              <a:tr h="400223">
                <a:tc>
                  <a:txBody>
                    <a:bodyPr/>
                    <a:lstStyle/>
                    <a:p>
                      <a:pPr algn="l" fontAlgn="ctr"/>
                      <a:r>
                        <a:rPr lang="en-IN" sz="1800" b="0">
                          <a:effectLst/>
                        </a:rPr>
                        <a:t>AdaBoostClassifier</a:t>
                      </a:r>
                      <a:endParaRPr lang="en-IN" sz="1800" b="0">
                        <a:effectLst/>
                        <a:latin typeface="inherit"/>
                      </a:endParaRPr>
                    </a:p>
                  </a:txBody>
                  <a:tcPr marL="60960" marR="60960" marT="30480" marB="30480" anchor="ctr"/>
                </a:tc>
                <a:tc>
                  <a:txBody>
                    <a:bodyPr/>
                    <a:lstStyle/>
                    <a:p>
                      <a:pPr algn="l" fontAlgn="ctr"/>
                      <a:r>
                        <a:rPr lang="en-IN" sz="1800">
                          <a:effectLst/>
                        </a:rPr>
                        <a:t>0.908163</a:t>
                      </a:r>
                      <a:endParaRPr lang="en-IN" sz="1800">
                        <a:effectLst/>
                        <a:latin typeface="inherit"/>
                      </a:endParaRPr>
                    </a:p>
                  </a:txBody>
                  <a:tcPr marL="60960" marR="60960" marT="30480" marB="30480" anchor="ctr"/>
                </a:tc>
                <a:tc>
                  <a:txBody>
                    <a:bodyPr/>
                    <a:lstStyle/>
                    <a:p>
                      <a:pPr algn="l" fontAlgn="ctr"/>
                      <a:r>
                        <a:rPr lang="en-IN" sz="1800">
                          <a:effectLst/>
                        </a:rPr>
                        <a:t>0.850340</a:t>
                      </a:r>
                      <a:endParaRPr lang="en-IN" sz="1800">
                        <a:effectLst/>
                        <a:latin typeface="inherit"/>
                      </a:endParaRPr>
                    </a:p>
                  </a:txBody>
                  <a:tcPr marL="60960" marR="60960" marT="30480" marB="30480" anchor="ctr"/>
                </a:tc>
                <a:tc>
                  <a:txBody>
                    <a:bodyPr/>
                    <a:lstStyle/>
                    <a:p>
                      <a:pPr algn="l" fontAlgn="ctr"/>
                      <a:r>
                        <a:rPr lang="en-IN" sz="1800">
                          <a:effectLst/>
                        </a:rPr>
                        <a:t>0.647059</a:t>
                      </a:r>
                      <a:endParaRPr lang="en-IN" sz="1800">
                        <a:effectLst/>
                        <a:latin typeface="inherit"/>
                      </a:endParaRPr>
                    </a:p>
                  </a:txBody>
                  <a:tcPr marL="60960" marR="60960" marT="30480" marB="30480" anchor="ctr"/>
                </a:tc>
                <a:tc>
                  <a:txBody>
                    <a:bodyPr/>
                    <a:lstStyle/>
                    <a:p>
                      <a:pPr algn="l" fontAlgn="ctr"/>
                      <a:r>
                        <a:rPr lang="en-IN" sz="1800">
                          <a:effectLst/>
                        </a:rPr>
                        <a:t>0.333333</a:t>
                      </a:r>
                      <a:endParaRPr lang="en-IN" sz="1800">
                        <a:effectLst/>
                        <a:latin typeface="inherit"/>
                      </a:endParaRPr>
                    </a:p>
                  </a:txBody>
                  <a:tcPr marL="60960" marR="60960" marT="30480" marB="30480" anchor="ctr"/>
                </a:tc>
                <a:extLst>
                  <a:ext uri="{0D108BD9-81ED-4DB2-BD59-A6C34878D82A}">
                    <a16:rowId xmlns:a16="http://schemas.microsoft.com/office/drawing/2014/main" val="798243283"/>
                  </a:ext>
                </a:extLst>
              </a:tr>
              <a:tr h="727678">
                <a:tc>
                  <a:txBody>
                    <a:bodyPr/>
                    <a:lstStyle/>
                    <a:p>
                      <a:pPr algn="l" fontAlgn="ctr"/>
                      <a:r>
                        <a:rPr lang="en-IN" sz="1800" b="0">
                          <a:effectLst/>
                        </a:rPr>
                        <a:t>GradientBoostingClassifier</a:t>
                      </a:r>
                      <a:endParaRPr lang="en-IN" sz="1800" b="0">
                        <a:effectLst/>
                        <a:latin typeface="inherit"/>
                      </a:endParaRPr>
                    </a:p>
                  </a:txBody>
                  <a:tcPr marL="60960" marR="60960" marT="30480" marB="30480" anchor="ctr"/>
                </a:tc>
                <a:tc>
                  <a:txBody>
                    <a:bodyPr/>
                    <a:lstStyle/>
                    <a:p>
                      <a:pPr algn="l" fontAlgn="ctr"/>
                      <a:r>
                        <a:rPr lang="en-IN" sz="1800">
                          <a:effectLst/>
                        </a:rPr>
                        <a:t>0.956633</a:t>
                      </a:r>
                      <a:endParaRPr lang="en-IN" sz="1800">
                        <a:effectLst/>
                        <a:latin typeface="inherit"/>
                      </a:endParaRPr>
                    </a:p>
                  </a:txBody>
                  <a:tcPr marL="60960" marR="60960" marT="30480" marB="30480" anchor="ctr"/>
                </a:tc>
                <a:tc>
                  <a:txBody>
                    <a:bodyPr/>
                    <a:lstStyle/>
                    <a:p>
                      <a:pPr algn="l" fontAlgn="ctr"/>
                      <a:r>
                        <a:rPr lang="en-IN" sz="1800">
                          <a:effectLst/>
                        </a:rPr>
                        <a:t>0.846939</a:t>
                      </a:r>
                      <a:endParaRPr lang="en-IN" sz="1800">
                        <a:effectLst/>
                        <a:latin typeface="inherit"/>
                      </a:endParaRPr>
                    </a:p>
                  </a:txBody>
                  <a:tcPr marL="60960" marR="60960" marT="30480" marB="30480" anchor="ctr"/>
                </a:tc>
                <a:tc>
                  <a:txBody>
                    <a:bodyPr/>
                    <a:lstStyle/>
                    <a:p>
                      <a:pPr algn="l" fontAlgn="ctr"/>
                      <a:r>
                        <a:rPr lang="en-IN" sz="1800">
                          <a:effectLst/>
                        </a:rPr>
                        <a:t>0.844985</a:t>
                      </a:r>
                      <a:endParaRPr lang="en-IN" sz="1800">
                        <a:effectLst/>
                        <a:latin typeface="inherit"/>
                      </a:endParaRPr>
                    </a:p>
                  </a:txBody>
                  <a:tcPr marL="60960" marR="60960" marT="30480" marB="30480" anchor="ctr"/>
                </a:tc>
                <a:tc>
                  <a:txBody>
                    <a:bodyPr/>
                    <a:lstStyle/>
                    <a:p>
                      <a:pPr algn="l" fontAlgn="ctr"/>
                      <a:r>
                        <a:rPr lang="en-IN" sz="1800" dirty="0">
                          <a:effectLst/>
                        </a:rPr>
                        <a:t>0.262295</a:t>
                      </a:r>
                      <a:endParaRPr lang="en-IN" sz="1800" dirty="0">
                        <a:effectLst/>
                        <a:latin typeface="inherit"/>
                      </a:endParaRPr>
                    </a:p>
                  </a:txBody>
                  <a:tcPr marL="60960" marR="60960" marT="30480" marB="30480" anchor="ctr"/>
                </a:tc>
                <a:extLst>
                  <a:ext uri="{0D108BD9-81ED-4DB2-BD59-A6C34878D82A}">
                    <a16:rowId xmlns:a16="http://schemas.microsoft.com/office/drawing/2014/main" val="295227414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7FEF4-DE3C-614E-27AD-B758F082553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A752DBE-9BFA-B577-67FB-25D926625D56}"/>
              </a:ext>
            </a:extLst>
          </p:cNvPr>
          <p:cNvSpPr/>
          <p:nvPr/>
        </p:nvSpPr>
        <p:spPr>
          <a:xfrm>
            <a:off x="711928" y="504862"/>
            <a:ext cx="11617523" cy="744260"/>
          </a:xfrm>
          <a:prstGeom prst="rect">
            <a:avLst/>
          </a:prstGeom>
          <a:noFill/>
          <a:ln/>
        </p:spPr>
        <p:txBody>
          <a:bodyPr wrap="none" lIns="0" tIns="0" rIns="0" bIns="0" rtlCol="0" anchor="t"/>
          <a:lstStyle/>
          <a:p>
            <a:pPr algn="ctr">
              <a:lnSpc>
                <a:spcPts val="2450"/>
              </a:lnSpc>
            </a:pPr>
            <a:r>
              <a:rPr lang="en-US" sz="3200" b="1" i="0" dirty="0">
                <a:solidFill>
                  <a:srgbClr val="202214"/>
                </a:solidFill>
                <a:effectLst/>
                <a:latin typeface="Inter"/>
              </a:rPr>
              <a:t>Model Building without doing any feature selection </a:t>
            </a:r>
          </a:p>
          <a:p>
            <a:pPr algn="ctr">
              <a:lnSpc>
                <a:spcPts val="2450"/>
              </a:lnSpc>
            </a:pPr>
            <a:r>
              <a:rPr lang="en-US" sz="3200" b="1" i="0" dirty="0">
                <a:solidFill>
                  <a:srgbClr val="202214"/>
                </a:solidFill>
                <a:effectLst/>
                <a:latin typeface="Inter"/>
              </a:rPr>
              <a:t>and balancing the dataset</a:t>
            </a:r>
          </a:p>
        </p:txBody>
      </p:sp>
      <p:sp>
        <p:nvSpPr>
          <p:cNvPr id="3" name="Text 1">
            <a:extLst>
              <a:ext uri="{FF2B5EF4-FFF2-40B4-BE49-F238E27FC236}">
                <a16:creationId xmlns:a16="http://schemas.microsoft.com/office/drawing/2014/main" id="{ED7C7B8D-D6C1-46D4-97B0-48323B81C5CF}"/>
              </a:ext>
            </a:extLst>
          </p:cNvPr>
          <p:cNvSpPr/>
          <p:nvPr/>
        </p:nvSpPr>
        <p:spPr>
          <a:xfrm>
            <a:off x="793790" y="2982516"/>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4" name="Text 2">
            <a:extLst>
              <a:ext uri="{FF2B5EF4-FFF2-40B4-BE49-F238E27FC236}">
                <a16:creationId xmlns:a16="http://schemas.microsoft.com/office/drawing/2014/main" id="{B80A7F74-F8F9-277B-587D-FD424A8E78F5}"/>
              </a:ext>
            </a:extLst>
          </p:cNvPr>
          <p:cNvSpPr/>
          <p:nvPr/>
        </p:nvSpPr>
        <p:spPr>
          <a:xfrm>
            <a:off x="793790"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5" name="Text 3">
            <a:extLst>
              <a:ext uri="{FF2B5EF4-FFF2-40B4-BE49-F238E27FC236}">
                <a16:creationId xmlns:a16="http://schemas.microsoft.com/office/drawing/2014/main" id="{E613B117-5163-5B6F-6F0C-BF813D682788}"/>
              </a:ext>
            </a:extLst>
          </p:cNvPr>
          <p:cNvSpPr/>
          <p:nvPr/>
        </p:nvSpPr>
        <p:spPr>
          <a:xfrm>
            <a:off x="793790"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6" name="Text 4">
            <a:extLst>
              <a:ext uri="{FF2B5EF4-FFF2-40B4-BE49-F238E27FC236}">
                <a16:creationId xmlns:a16="http://schemas.microsoft.com/office/drawing/2014/main" id="{62112B57-487E-CC73-4810-F2B92E4BC108}"/>
              </a:ext>
            </a:extLst>
          </p:cNvPr>
          <p:cNvSpPr/>
          <p:nvPr/>
        </p:nvSpPr>
        <p:spPr>
          <a:xfrm>
            <a:off x="5332928"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7" name="Text 5">
            <a:extLst>
              <a:ext uri="{FF2B5EF4-FFF2-40B4-BE49-F238E27FC236}">
                <a16:creationId xmlns:a16="http://schemas.microsoft.com/office/drawing/2014/main" id="{60C84B50-D684-8FEE-ED1F-A469A1BD731E}"/>
              </a:ext>
            </a:extLst>
          </p:cNvPr>
          <p:cNvSpPr/>
          <p:nvPr/>
        </p:nvSpPr>
        <p:spPr>
          <a:xfrm>
            <a:off x="5332928" y="478917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 6">
            <a:extLst>
              <a:ext uri="{FF2B5EF4-FFF2-40B4-BE49-F238E27FC236}">
                <a16:creationId xmlns:a16="http://schemas.microsoft.com/office/drawing/2014/main" id="{48B6B0E3-EE41-F45D-E938-029080719F70}"/>
              </a:ext>
            </a:extLst>
          </p:cNvPr>
          <p:cNvSpPr/>
          <p:nvPr/>
        </p:nvSpPr>
        <p:spPr>
          <a:xfrm>
            <a:off x="9872067" y="4190286"/>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9" name="Text 7">
            <a:extLst>
              <a:ext uri="{FF2B5EF4-FFF2-40B4-BE49-F238E27FC236}">
                <a16:creationId xmlns:a16="http://schemas.microsoft.com/office/drawing/2014/main" id="{C8AD9178-3176-483D-8E97-0FB512C1B604}"/>
              </a:ext>
            </a:extLst>
          </p:cNvPr>
          <p:cNvSpPr/>
          <p:nvPr/>
        </p:nvSpPr>
        <p:spPr>
          <a:xfrm>
            <a:off x="9872067" y="4789170"/>
            <a:ext cx="3978116" cy="1451610"/>
          </a:xfrm>
          <a:prstGeom prst="rect">
            <a:avLst/>
          </a:prstGeom>
          <a:noFill/>
          <a:ln/>
        </p:spPr>
        <p:txBody>
          <a:bodyPr wrap="square" lIns="0" tIns="0" rIns="0" bIns="0" rtlCol="0" anchor="t"/>
          <a:lstStyle/>
          <a:p>
            <a:pPr marL="0" indent="0">
              <a:lnSpc>
                <a:spcPts val="2850"/>
              </a:lnSpc>
              <a:buNone/>
            </a:pPr>
            <a:r>
              <a:rPr lang="en-US" sz="1750" dirty="0"/>
              <a:t>   </a:t>
            </a:r>
          </a:p>
        </p:txBody>
      </p:sp>
      <p:pic>
        <p:nvPicPr>
          <p:cNvPr id="16" name="Picture 15">
            <a:extLst>
              <a:ext uri="{FF2B5EF4-FFF2-40B4-BE49-F238E27FC236}">
                <a16:creationId xmlns:a16="http://schemas.microsoft.com/office/drawing/2014/main" id="{3B2BD7F1-9D63-97C4-9237-BBA90FA80DDE}"/>
              </a:ext>
            </a:extLst>
          </p:cNvPr>
          <p:cNvPicPr>
            <a:picLocks noChangeAspect="1"/>
          </p:cNvPicPr>
          <p:nvPr/>
        </p:nvPicPr>
        <p:blipFill>
          <a:blip r:embed="rId3"/>
          <a:srcRect l="23750" t="58194" r="44485" b="14379"/>
          <a:stretch/>
        </p:blipFill>
        <p:spPr>
          <a:xfrm>
            <a:off x="462579" y="1933197"/>
            <a:ext cx="5733826" cy="32842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9" name="TextBox 18">
            <a:extLst>
              <a:ext uri="{FF2B5EF4-FFF2-40B4-BE49-F238E27FC236}">
                <a16:creationId xmlns:a16="http://schemas.microsoft.com/office/drawing/2014/main" id="{06EAB127-18B6-1E53-5478-C50C9688A950}"/>
              </a:ext>
            </a:extLst>
          </p:cNvPr>
          <p:cNvSpPr txBox="1"/>
          <p:nvPr/>
        </p:nvSpPr>
        <p:spPr>
          <a:xfrm>
            <a:off x="14961754" y="5840699"/>
            <a:ext cx="2484672" cy="4066390"/>
          </a:xfrm>
          <a:prstGeom prst="rect">
            <a:avLst/>
          </a:prstGeom>
          <a:noFill/>
        </p:spPr>
        <p:txBody>
          <a:bodyPr wrap="square" rtlCol="0">
            <a:spAutoFit/>
          </a:bodyPr>
          <a:lstStyle/>
          <a:p>
            <a:endParaRPr lang="en-IN" dirty="0"/>
          </a:p>
        </p:txBody>
      </p:sp>
      <p:sp>
        <p:nvSpPr>
          <p:cNvPr id="20" name="Rectangle 4">
            <a:extLst>
              <a:ext uri="{FF2B5EF4-FFF2-40B4-BE49-F238E27FC236}">
                <a16:creationId xmlns:a16="http://schemas.microsoft.com/office/drawing/2014/main" id="{F0CE87A1-D136-FDC4-39E7-33867CF0E906}"/>
              </a:ext>
            </a:extLst>
          </p:cNvPr>
          <p:cNvSpPr>
            <a:spLocks noChangeArrowheads="1"/>
          </p:cNvSpPr>
          <p:nvPr/>
        </p:nvSpPr>
        <p:spPr bwMode="auto">
          <a:xfrm>
            <a:off x="7326350" y="1808798"/>
            <a:ext cx="577633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panose="020B0604020202020204" pitchFamily="34" charset="0"/>
              </a:rPr>
              <a:t>DecisionTreeClassifier</a:t>
            </a:r>
            <a:r>
              <a:rPr kumimoji="0" lang="en-US" altLang="en-US" sz="2400" b="1" i="0" u="none" strike="noStrike" cap="none" normalizeH="0" baseline="0" dirty="0">
                <a:ln>
                  <a:noFill/>
                </a:ln>
                <a:solidFill>
                  <a:schemeClr val="tx1"/>
                </a:solidFill>
                <a:effectLst/>
                <a:latin typeface="Arial" panose="020B0604020202020204" pitchFamily="34" charset="0"/>
              </a:rPr>
              <a:t> Report</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classification report for the </a:t>
            </a:r>
            <a:r>
              <a:rPr kumimoji="0" lang="en-US" altLang="en-US" sz="2400" b="1" i="0" u="none" strike="noStrike" cap="none" normalizeH="0" baseline="0" dirty="0" err="1">
                <a:ln>
                  <a:noFill/>
                </a:ln>
                <a:solidFill>
                  <a:schemeClr val="tx1"/>
                </a:solidFill>
                <a:effectLst/>
                <a:latin typeface="Arial" panose="020B0604020202020204" pitchFamily="34" charset="0"/>
              </a:rPr>
              <a:t>DecisionTreeClassifier</a:t>
            </a:r>
            <a:r>
              <a:rPr kumimoji="0" lang="en-US" altLang="en-US" sz="2400" b="0" i="0" u="none" strike="noStrike" cap="none" normalizeH="0" baseline="0" dirty="0">
                <a:ln>
                  <a:noFill/>
                </a:ln>
                <a:solidFill>
                  <a:schemeClr val="tx1"/>
                </a:solidFill>
                <a:effectLst/>
                <a:latin typeface="Arial" panose="020B0604020202020204" pitchFamily="34" charset="0"/>
              </a:rPr>
              <a:t> shows an accuracy of </a:t>
            </a:r>
            <a:r>
              <a:rPr kumimoji="0" lang="en-US" altLang="en-US" sz="2400" b="1" i="0" u="none" strike="noStrike" cap="none" normalizeH="0" baseline="0" dirty="0">
                <a:ln>
                  <a:noFill/>
                </a:ln>
                <a:solidFill>
                  <a:schemeClr val="tx1"/>
                </a:solidFill>
                <a:effectLst/>
                <a:latin typeface="Arial" panose="020B0604020202020204" pitchFamily="34" charset="0"/>
              </a:rPr>
              <a:t>0.77</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precision, recall, and F1-score are significantly higher for class </a:t>
            </a:r>
            <a:r>
              <a:rPr kumimoji="0" lang="en-US" altLang="en-US" sz="2400" b="0" i="0" u="none" strike="noStrike" cap="none" normalizeH="0" baseline="0" dirty="0">
                <a:ln>
                  <a:noFill/>
                </a:ln>
                <a:solidFill>
                  <a:schemeClr val="tx1"/>
                </a:solidFill>
                <a:effectLst/>
                <a:latin typeface="Arial Unicode MS"/>
              </a:rPr>
              <a:t>0</a:t>
            </a:r>
            <a:r>
              <a:rPr kumimoji="0" lang="en-US" altLang="en-US" sz="2400" b="0" i="0" u="none" strike="noStrike" cap="none" normalizeH="0" baseline="0" dirty="0">
                <a:ln>
                  <a:noFill/>
                </a:ln>
                <a:solidFill>
                  <a:schemeClr val="tx1"/>
                </a:solidFill>
                <a:effectLst/>
              </a:rPr>
              <a:t> (precision of 0.87) compared to class </a:t>
            </a:r>
            <a:r>
              <a:rPr kumimoji="0" lang="en-US" altLang="en-US" sz="2400" b="0" i="0" u="none" strike="noStrike" cap="none" normalizeH="0" baseline="0" dirty="0">
                <a:ln>
                  <a:noFill/>
                </a:ln>
                <a:solidFill>
                  <a:schemeClr val="tx1"/>
                </a:solidFill>
                <a:effectLst/>
                <a:latin typeface="Arial Unicode MS"/>
              </a:rPr>
              <a:t>1</a:t>
            </a:r>
            <a:r>
              <a:rPr kumimoji="0" lang="en-US" altLang="en-US" sz="2400" b="0" i="0" u="none" strike="noStrike" cap="none" normalizeH="0" baseline="0" dirty="0">
                <a:ln>
                  <a:noFill/>
                </a:ln>
                <a:solidFill>
                  <a:schemeClr val="tx1"/>
                </a:solidFill>
                <a:effectLst/>
              </a:rPr>
              <a:t> (precision of 0.31), indicating an imbalance in the model's performance towards predicting the majority class more accurately.</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1182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1881</Words>
  <Application>Microsoft Office PowerPoint</Application>
  <PresentationFormat>Custom</PresentationFormat>
  <Paragraphs>167</Paragraphs>
  <Slides>22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PT Serif</vt:lpstr>
      <vt:lpstr>DM Sans Bold</vt:lpstr>
      <vt:lpstr>Arial Unicode MS</vt:lpstr>
      <vt:lpstr>Inter</vt:lpstr>
      <vt:lpstr>Gelasio</vt:lpstr>
      <vt:lpstr>DM Sans</vt:lpstr>
      <vt:lpstr>Arial</vt:lpstr>
      <vt:lpstr>inherit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Aditi Kolhe</cp:lastModifiedBy>
  <cp:revision>5</cp:revision>
  <dcterms:created xsi:type="dcterms:W3CDTF">2024-10-15T16:09:35Z</dcterms:created>
  <dcterms:modified xsi:type="dcterms:W3CDTF">2024-10-22T07:23:22Z</dcterms:modified>
</cp:coreProperties>
</file>